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67"/>
  </p:notesMasterIdLst>
  <p:handoutMasterIdLst>
    <p:handoutMasterId r:id="rId68"/>
  </p:handoutMasterIdLst>
  <p:sldIdLst>
    <p:sldId id="267" r:id="rId5"/>
    <p:sldId id="284" r:id="rId6"/>
    <p:sldId id="278" r:id="rId7"/>
    <p:sldId id="286" r:id="rId8"/>
    <p:sldId id="287" r:id="rId9"/>
    <p:sldId id="288" r:id="rId10"/>
    <p:sldId id="289" r:id="rId11"/>
    <p:sldId id="290" r:id="rId12"/>
    <p:sldId id="291" r:id="rId13"/>
    <p:sldId id="298" r:id="rId14"/>
    <p:sldId id="299" r:id="rId15"/>
    <p:sldId id="292" r:id="rId16"/>
    <p:sldId id="295" r:id="rId17"/>
    <p:sldId id="294" r:id="rId18"/>
    <p:sldId id="293" r:id="rId19"/>
    <p:sldId id="296" r:id="rId20"/>
    <p:sldId id="297" r:id="rId21"/>
    <p:sldId id="300" r:id="rId22"/>
    <p:sldId id="301" r:id="rId23"/>
    <p:sldId id="302" r:id="rId24"/>
    <p:sldId id="303" r:id="rId25"/>
    <p:sldId id="304" r:id="rId26"/>
    <p:sldId id="305" r:id="rId27"/>
    <p:sldId id="306" r:id="rId28"/>
    <p:sldId id="307" r:id="rId29"/>
    <p:sldId id="309" r:id="rId30"/>
    <p:sldId id="310" r:id="rId31"/>
    <p:sldId id="311" r:id="rId32"/>
    <p:sldId id="312" r:id="rId33"/>
    <p:sldId id="313" r:id="rId34"/>
    <p:sldId id="315" r:id="rId35"/>
    <p:sldId id="343" r:id="rId36"/>
    <p:sldId id="344" r:id="rId37"/>
    <p:sldId id="345" r:id="rId38"/>
    <p:sldId id="314"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1" r:id="rId54"/>
    <p:sldId id="330" r:id="rId55"/>
    <p:sldId id="333" r:id="rId56"/>
    <p:sldId id="334" r:id="rId57"/>
    <p:sldId id="335" r:id="rId58"/>
    <p:sldId id="336" r:id="rId59"/>
    <p:sldId id="337" r:id="rId60"/>
    <p:sldId id="338" r:id="rId61"/>
    <p:sldId id="339" r:id="rId62"/>
    <p:sldId id="340" r:id="rId63"/>
    <p:sldId id="342" r:id="rId64"/>
    <p:sldId id="341" r:id="rId65"/>
    <p:sldId id="346" r:id="rId6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96" d="100"/>
          <a:sy n="96" d="100"/>
        </p:scale>
        <p:origin x="101" y="86"/>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4/27/2021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4/27/2021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88825"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6675" y="2404534"/>
            <a:ext cx="7764913" cy="1646302"/>
          </a:xfrm>
        </p:spPr>
        <p:txBody>
          <a:bodyPr anchor="b">
            <a:noAutofit/>
          </a:bodyPr>
          <a:lstStyle>
            <a:lvl1pPr algn="r">
              <a:defRPr sz="5398">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3939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43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7293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20" name="TextBox 19"/>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latin typeface="Arial"/>
              </a:rPr>
              <a:t>”</a:t>
            </a:r>
            <a:endParaRPr lang="en-US" sz="1799" dirty="0">
              <a:solidFill>
                <a:schemeClr val="accent1">
                  <a:lumMod val="60000"/>
                  <a:lumOff val="40000"/>
                </a:schemeClr>
              </a:solidFill>
              <a:latin typeface="Arial"/>
            </a:endParaRPr>
          </a:p>
        </p:txBody>
      </p:sp>
    </p:spTree>
    <p:extLst>
      <p:ext uri="{BB962C8B-B14F-4D97-AF65-F5344CB8AC3E}">
        <p14:creationId xmlns:p14="http://schemas.microsoft.com/office/powerpoint/2010/main" val="791276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43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02886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tx1">
                    <a:lumMod val="75000"/>
                    <a:lumOff val="25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24" name="TextBox 23"/>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0234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32944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75615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47322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52741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19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82257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158" y="2160589"/>
            <a:ext cx="418294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8645" y="2160590"/>
            <a:ext cx="418294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6368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4/27/2021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1976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4/27/2021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34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4/27/2021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6174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1999"/>
            </a:lvl1pPr>
          </a:lstStyle>
          <a:p>
            <a:r>
              <a:rPr lang="en-US" smtClean="0"/>
              <a:t>Click to edit Master title style</a:t>
            </a:r>
            <a:endParaRPr lang="en-US" dirty="0"/>
          </a:p>
        </p:txBody>
      </p:sp>
      <p:sp>
        <p:nvSpPr>
          <p:cNvPr id="3" name="Content Placeholder 2"/>
          <p:cNvSpPr>
            <a:spLocks noGrp="1"/>
          </p:cNvSpPr>
          <p:nvPr>
            <p:ph idx="1"/>
          </p:nvPr>
        </p:nvSpPr>
        <p:spPr>
          <a:xfrm>
            <a:off x="4759222" y="514925"/>
            <a:ext cx="451236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14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371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86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88825"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36636D-D922-432D-A958-524484B5923D}" type="datetimeFigureOut">
              <a:rPr lang="en-US" smtClean="0"/>
              <a:pPr/>
              <a:t>4/27/2021</a:t>
            </a:fld>
            <a:endParaRPr lang="en-US"/>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900">
                <a:solidFill>
                  <a:schemeClr val="accent1"/>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46253748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359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012" y="1676400"/>
            <a:ext cx="11353800" cy="3428997"/>
          </a:xfrm>
        </p:spPr>
        <p:txBody>
          <a:bodyPr>
            <a:normAutofit fontScale="90000"/>
          </a:bodyPr>
          <a:lstStyle/>
          <a:p>
            <a:pPr algn="ctr"/>
            <a:r>
              <a:rPr lang="en-US" sz="4900" dirty="0" smtClean="0"/>
              <a:t>Presentation </a:t>
            </a:r>
            <a:r>
              <a:rPr lang="en-US" sz="4900" dirty="0"/>
              <a:t/>
            </a:r>
            <a:br>
              <a:rPr lang="en-US" sz="4900" dirty="0"/>
            </a:br>
            <a:r>
              <a:rPr lang="en-US" sz="4900" dirty="0"/>
              <a:t>on</a:t>
            </a:r>
            <a:r>
              <a:rPr lang="en-US" dirty="0"/>
              <a:t/>
            </a:r>
            <a:br>
              <a:rPr lang="en-US" dirty="0"/>
            </a:br>
            <a:r>
              <a:rPr lang="en-US" sz="6000" dirty="0"/>
              <a:t>DATABASE </a:t>
            </a:r>
            <a:r>
              <a:rPr lang="en-US" sz="6000" dirty="0" smtClean="0"/>
              <a:t> AND </a:t>
            </a:r>
            <a:r>
              <a:rPr lang="en-US" sz="6000" dirty="0"/>
              <a:t>CLOUD SECURITY</a:t>
            </a: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Query Language (SQL) </a:t>
            </a:r>
          </a:p>
        </p:txBody>
      </p:sp>
      <p:sp>
        <p:nvSpPr>
          <p:cNvPr id="3" name="Content Placeholder 2"/>
          <p:cNvSpPr>
            <a:spLocks noGrp="1"/>
          </p:cNvSpPr>
          <p:nvPr>
            <p:ph idx="1"/>
          </p:nvPr>
        </p:nvSpPr>
        <p:spPr>
          <a:xfrm>
            <a:off x="1218883" y="1752600"/>
            <a:ext cx="5104129" cy="4318000"/>
          </a:xfrm>
        </p:spPr>
        <p:txBody>
          <a:bodyPr>
            <a:normAutofit/>
          </a:bodyPr>
          <a:lstStyle/>
          <a:p>
            <a:pPr marL="0" indent="0">
              <a:buNone/>
            </a:pPr>
            <a:r>
              <a:rPr lang="en-US" dirty="0">
                <a:solidFill>
                  <a:srgbClr val="00B050"/>
                </a:solidFill>
              </a:rPr>
              <a:t>CREATE TABLE department (  </a:t>
            </a:r>
            <a:endParaRPr lang="en-US" dirty="0" smtClean="0">
              <a:solidFill>
                <a:srgbClr val="00B050"/>
              </a:solidFill>
            </a:endParaRPr>
          </a:p>
          <a:p>
            <a:pPr marL="0" indent="0">
              <a:buNone/>
            </a:pPr>
            <a:r>
              <a:rPr lang="en-US" dirty="0" smtClean="0">
                <a:solidFill>
                  <a:srgbClr val="00B050"/>
                </a:solidFill>
              </a:rPr>
              <a:t>Did </a:t>
            </a:r>
            <a:r>
              <a:rPr lang="en-US" dirty="0">
                <a:solidFill>
                  <a:srgbClr val="00B050"/>
                </a:solidFill>
              </a:rPr>
              <a:t>INTEGER PRIMARY KEY,  </a:t>
            </a:r>
            <a:endParaRPr lang="en-US" dirty="0" smtClean="0">
              <a:solidFill>
                <a:srgbClr val="00B050"/>
              </a:solidFill>
            </a:endParaRPr>
          </a:p>
          <a:p>
            <a:pPr marL="0" indent="0">
              <a:buNone/>
            </a:pPr>
            <a:r>
              <a:rPr lang="en-US" dirty="0" err="1" smtClean="0">
                <a:solidFill>
                  <a:srgbClr val="00B050"/>
                </a:solidFill>
              </a:rPr>
              <a:t>Dname</a:t>
            </a:r>
            <a:r>
              <a:rPr lang="en-US" dirty="0" smtClean="0">
                <a:solidFill>
                  <a:srgbClr val="00B050"/>
                </a:solidFill>
              </a:rPr>
              <a:t> </a:t>
            </a:r>
            <a:r>
              <a:rPr lang="en-US" dirty="0">
                <a:solidFill>
                  <a:srgbClr val="00B050"/>
                </a:solidFill>
              </a:rPr>
              <a:t>CHAR (30), </a:t>
            </a:r>
            <a:endParaRPr lang="en-US" dirty="0" smtClean="0">
              <a:solidFill>
                <a:srgbClr val="00B050"/>
              </a:solidFill>
            </a:endParaRPr>
          </a:p>
          <a:p>
            <a:pPr marL="0" indent="0">
              <a:buNone/>
            </a:pPr>
            <a:r>
              <a:rPr lang="en-US" dirty="0" smtClean="0">
                <a:solidFill>
                  <a:srgbClr val="00B050"/>
                </a:solidFill>
              </a:rPr>
              <a:t> </a:t>
            </a:r>
            <a:r>
              <a:rPr lang="en-US" dirty="0" err="1">
                <a:solidFill>
                  <a:srgbClr val="00B050"/>
                </a:solidFill>
              </a:rPr>
              <a:t>Dacctno</a:t>
            </a:r>
            <a:r>
              <a:rPr lang="en-US" dirty="0">
                <a:solidFill>
                  <a:srgbClr val="00B050"/>
                </a:solidFill>
              </a:rPr>
              <a:t> CHAR (6) ) </a:t>
            </a:r>
            <a:endParaRPr lang="en-US" dirty="0" smtClean="0">
              <a:solidFill>
                <a:srgbClr val="00B050"/>
              </a:solidFill>
            </a:endParaRPr>
          </a:p>
          <a:p>
            <a:pPr marL="0" indent="0">
              <a:buNone/>
            </a:pPr>
            <a:r>
              <a:rPr lang="en-US" dirty="0" smtClean="0">
                <a:solidFill>
                  <a:srgbClr val="00B050"/>
                </a:solidFill>
              </a:rPr>
              <a:t>CREATE </a:t>
            </a:r>
            <a:r>
              <a:rPr lang="en-US" dirty="0">
                <a:solidFill>
                  <a:srgbClr val="00B050"/>
                </a:solidFill>
              </a:rPr>
              <a:t>TABLE employee (  </a:t>
            </a:r>
            <a:endParaRPr lang="en-US" dirty="0" smtClean="0">
              <a:solidFill>
                <a:srgbClr val="00B050"/>
              </a:solidFill>
            </a:endParaRPr>
          </a:p>
          <a:p>
            <a:pPr marL="0" indent="0">
              <a:buNone/>
            </a:pPr>
            <a:r>
              <a:rPr lang="en-US" dirty="0" err="1" smtClean="0">
                <a:solidFill>
                  <a:srgbClr val="00B050"/>
                </a:solidFill>
              </a:rPr>
              <a:t>Ename</a:t>
            </a:r>
            <a:r>
              <a:rPr lang="en-US" dirty="0" smtClean="0">
                <a:solidFill>
                  <a:srgbClr val="00B050"/>
                </a:solidFill>
              </a:rPr>
              <a:t> </a:t>
            </a:r>
            <a:r>
              <a:rPr lang="en-US" dirty="0">
                <a:solidFill>
                  <a:srgbClr val="00B050"/>
                </a:solidFill>
              </a:rPr>
              <a:t>CHAR (30), </a:t>
            </a:r>
            <a:endParaRPr lang="en-US" dirty="0" smtClean="0">
              <a:solidFill>
                <a:srgbClr val="00B050"/>
              </a:solidFill>
            </a:endParaRPr>
          </a:p>
          <a:p>
            <a:endParaRPr lang="en-US" dirty="0"/>
          </a:p>
        </p:txBody>
      </p:sp>
      <p:sp>
        <p:nvSpPr>
          <p:cNvPr id="4" name="Content Placeholder 2"/>
          <p:cNvSpPr txBox="1">
            <a:spLocks/>
          </p:cNvSpPr>
          <p:nvPr/>
        </p:nvSpPr>
        <p:spPr>
          <a:xfrm>
            <a:off x="6323012" y="1752600"/>
            <a:ext cx="5104129" cy="4318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a:lstStyle>
          <a:p>
            <a:pPr marL="0" indent="0">
              <a:buNone/>
            </a:pPr>
            <a:r>
              <a:rPr lang="en-US" dirty="0" smtClean="0">
                <a:solidFill>
                  <a:srgbClr val="00B050"/>
                </a:solidFill>
              </a:rPr>
              <a:t>Did INTEGER,  </a:t>
            </a:r>
          </a:p>
          <a:p>
            <a:pPr marL="0" indent="0">
              <a:buNone/>
            </a:pPr>
            <a:r>
              <a:rPr lang="en-US" dirty="0" err="1" smtClean="0">
                <a:solidFill>
                  <a:srgbClr val="00B050"/>
                </a:solidFill>
              </a:rPr>
              <a:t>SalaryCode</a:t>
            </a:r>
            <a:r>
              <a:rPr lang="en-US" dirty="0" smtClean="0">
                <a:solidFill>
                  <a:srgbClr val="00B050"/>
                </a:solidFill>
              </a:rPr>
              <a:t> INTEGER, </a:t>
            </a:r>
          </a:p>
          <a:p>
            <a:pPr marL="0" indent="0">
              <a:buNone/>
            </a:pPr>
            <a:r>
              <a:rPr lang="en-US" dirty="0" smtClean="0">
                <a:solidFill>
                  <a:srgbClr val="00B050"/>
                </a:solidFill>
              </a:rPr>
              <a:t> </a:t>
            </a:r>
            <a:r>
              <a:rPr lang="en-US" dirty="0" err="1" smtClean="0">
                <a:solidFill>
                  <a:srgbClr val="00B050"/>
                </a:solidFill>
              </a:rPr>
              <a:t>Eid</a:t>
            </a:r>
            <a:r>
              <a:rPr lang="en-US" dirty="0" smtClean="0">
                <a:solidFill>
                  <a:srgbClr val="00B050"/>
                </a:solidFill>
              </a:rPr>
              <a:t> INTEGER PRIMARY KEY,</a:t>
            </a:r>
          </a:p>
          <a:p>
            <a:pPr marL="0" indent="0">
              <a:buNone/>
            </a:pPr>
            <a:r>
              <a:rPr lang="en-US" dirty="0" smtClean="0">
                <a:solidFill>
                  <a:srgbClr val="00B050"/>
                </a:solidFill>
              </a:rPr>
              <a:t>  </a:t>
            </a:r>
            <a:r>
              <a:rPr lang="en-US" dirty="0" err="1" smtClean="0">
                <a:solidFill>
                  <a:srgbClr val="00B050"/>
                </a:solidFill>
              </a:rPr>
              <a:t>Ephone</a:t>
            </a:r>
            <a:r>
              <a:rPr lang="en-US" dirty="0" smtClean="0">
                <a:solidFill>
                  <a:srgbClr val="00B050"/>
                </a:solidFill>
              </a:rPr>
              <a:t> CHAR (10),  </a:t>
            </a:r>
          </a:p>
          <a:p>
            <a:pPr marL="0" indent="0">
              <a:buNone/>
            </a:pPr>
            <a:r>
              <a:rPr lang="en-US" dirty="0" smtClean="0">
                <a:solidFill>
                  <a:srgbClr val="00B050"/>
                </a:solidFill>
              </a:rPr>
              <a:t>FOREIGN KEY (Did) REFERENCES department (Did) )</a:t>
            </a:r>
          </a:p>
          <a:p>
            <a:endParaRPr lang="en-US" dirty="0">
              <a:solidFill>
                <a:srgbClr val="00B050"/>
              </a:solidFill>
            </a:endParaRPr>
          </a:p>
        </p:txBody>
      </p:sp>
      <p:sp>
        <p:nvSpPr>
          <p:cNvPr id="5" name="Rectangle 4"/>
          <p:cNvSpPr/>
          <p:nvPr/>
        </p:nvSpPr>
        <p:spPr>
          <a:xfrm>
            <a:off x="5332412" y="1981200"/>
            <a:ext cx="762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95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 command for retrieving information is the SELECT statement. </a:t>
            </a:r>
          </a:p>
        </p:txBody>
      </p:sp>
      <p:sp>
        <p:nvSpPr>
          <p:cNvPr id="3" name="Content Placeholder 2"/>
          <p:cNvSpPr>
            <a:spLocks noGrp="1"/>
          </p:cNvSpPr>
          <p:nvPr>
            <p:ph idx="1"/>
          </p:nvPr>
        </p:nvSpPr>
        <p:spPr/>
        <p:txBody>
          <a:bodyPr/>
          <a:lstStyle/>
          <a:p>
            <a:pPr marL="0" indent="0">
              <a:buNone/>
            </a:pPr>
            <a:r>
              <a:rPr lang="en-US" dirty="0"/>
              <a:t>SELECT </a:t>
            </a:r>
            <a:r>
              <a:rPr lang="en-US" dirty="0" err="1"/>
              <a:t>Ename</a:t>
            </a:r>
            <a:r>
              <a:rPr lang="en-US" dirty="0"/>
              <a:t>, </a:t>
            </a:r>
            <a:r>
              <a:rPr lang="en-US" dirty="0" err="1"/>
              <a:t>Eid</a:t>
            </a:r>
            <a:r>
              <a:rPr lang="en-US" dirty="0"/>
              <a:t>, </a:t>
            </a:r>
            <a:r>
              <a:rPr lang="en-US" dirty="0" err="1" smtClean="0"/>
              <a:t>Ephone</a:t>
            </a:r>
            <a:endParaRPr lang="en-US" dirty="0" smtClean="0"/>
          </a:p>
          <a:p>
            <a:pPr marL="0" indent="0">
              <a:buNone/>
            </a:pPr>
            <a:r>
              <a:rPr lang="en-US" dirty="0" smtClean="0"/>
              <a:t>FROM Employee </a:t>
            </a:r>
          </a:p>
          <a:p>
            <a:pPr marL="0" indent="0">
              <a:buNone/>
            </a:pPr>
            <a:r>
              <a:rPr lang="en-US" dirty="0" smtClean="0"/>
              <a:t> WHERE Did = 15</a:t>
            </a:r>
          </a:p>
          <a:p>
            <a:endParaRPr lang="en-US" dirty="0"/>
          </a:p>
        </p:txBody>
      </p:sp>
    </p:spTree>
    <p:extLst>
      <p:ext uri="{BB962C8B-B14F-4D97-AF65-F5344CB8AC3E}">
        <p14:creationId xmlns:p14="http://schemas.microsoft.com/office/powerpoint/2010/main" val="221915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609600"/>
            <a:ext cx="9751060" cy="685800"/>
          </a:xfrm>
        </p:spPr>
        <p:txBody>
          <a:bodyPr/>
          <a:lstStyle/>
          <a:p>
            <a:r>
              <a:rPr lang="en-US" b="1" dirty="0">
                <a:solidFill>
                  <a:srgbClr val="0070C0"/>
                </a:solidFill>
              </a:rPr>
              <a:t>SQL INJECTION ATTACK</a:t>
            </a:r>
            <a:endParaRPr lang="en-US" dirty="0"/>
          </a:p>
        </p:txBody>
      </p:sp>
      <p:sp>
        <p:nvSpPr>
          <p:cNvPr id="3" name="Content Placeholder 2"/>
          <p:cNvSpPr>
            <a:spLocks noGrp="1"/>
          </p:cNvSpPr>
          <p:nvPr>
            <p:ph idx="1"/>
          </p:nvPr>
        </p:nvSpPr>
        <p:spPr>
          <a:xfrm>
            <a:off x="1217295" y="1524000"/>
            <a:ext cx="9751060" cy="4267200"/>
          </a:xfrm>
        </p:spPr>
        <p:txBody>
          <a:bodyPr/>
          <a:lstStyle/>
          <a:p>
            <a:pPr marL="0" indent="0">
              <a:buNone/>
            </a:pPr>
            <a:r>
              <a:rPr lang="en-US" dirty="0"/>
              <a:t>The SQL injection (</a:t>
            </a:r>
            <a:r>
              <a:rPr lang="en-US" dirty="0" err="1"/>
              <a:t>SQLi</a:t>
            </a:r>
            <a:r>
              <a:rPr lang="en-US" dirty="0"/>
              <a:t>) attack is one of the most prevalent and dangerous network-based security </a:t>
            </a:r>
            <a:r>
              <a:rPr lang="en-US" dirty="0" smtClean="0"/>
              <a:t>threats</a:t>
            </a:r>
          </a:p>
          <a:p>
            <a:pPr marL="0" indent="0">
              <a:buNone/>
            </a:pPr>
            <a:r>
              <a:rPr lang="en-US" sz="3600" dirty="0" smtClean="0">
                <a:solidFill>
                  <a:schemeClr val="tx2"/>
                </a:solidFill>
              </a:rPr>
              <a:t>1.</a:t>
            </a:r>
            <a:r>
              <a:rPr lang="en-US" dirty="0" smtClean="0">
                <a:solidFill>
                  <a:schemeClr val="tx2"/>
                </a:solidFill>
              </a:rPr>
              <a:t>The </a:t>
            </a:r>
            <a:r>
              <a:rPr lang="en-US" dirty="0">
                <a:solidFill>
                  <a:schemeClr val="tx2"/>
                </a:solidFill>
              </a:rPr>
              <a:t>July 2013 </a:t>
            </a:r>
            <a:r>
              <a:rPr lang="en-US" dirty="0" err="1">
                <a:solidFill>
                  <a:schemeClr val="tx2"/>
                </a:solidFill>
              </a:rPr>
              <a:t>Imperva</a:t>
            </a:r>
            <a:r>
              <a:rPr lang="en-US" dirty="0">
                <a:solidFill>
                  <a:schemeClr val="tx2"/>
                </a:solidFill>
              </a:rPr>
              <a:t> Web Application Attack Report [IMPE13] </a:t>
            </a:r>
            <a:endParaRPr lang="en-US" dirty="0" smtClean="0">
              <a:solidFill>
                <a:schemeClr val="tx2"/>
              </a:solidFill>
            </a:endParaRPr>
          </a:p>
          <a:p>
            <a:pPr marL="0" indent="0">
              <a:buNone/>
            </a:pPr>
            <a:r>
              <a:rPr lang="en-US" dirty="0" smtClean="0">
                <a:solidFill>
                  <a:srgbClr val="FF0000"/>
                </a:solidFill>
              </a:rPr>
              <a:t> </a:t>
            </a:r>
            <a:r>
              <a:rPr lang="en-US" dirty="0">
                <a:solidFill>
                  <a:srgbClr val="FF0000"/>
                </a:solidFill>
              </a:rPr>
              <a:t>Web site that received 94,057 SQL </a:t>
            </a:r>
            <a:r>
              <a:rPr lang="en-US" dirty="0" smtClean="0">
                <a:solidFill>
                  <a:srgbClr val="FF0000"/>
                </a:solidFill>
              </a:rPr>
              <a:t>injection </a:t>
            </a:r>
            <a:r>
              <a:rPr lang="en-US" dirty="0">
                <a:solidFill>
                  <a:srgbClr val="FF0000"/>
                </a:solidFill>
              </a:rPr>
              <a:t>attack requests in one </a:t>
            </a:r>
            <a:r>
              <a:rPr lang="en-US" dirty="0" smtClean="0">
                <a:solidFill>
                  <a:srgbClr val="FF0000"/>
                </a:solidFill>
              </a:rPr>
              <a:t>day.</a:t>
            </a:r>
          </a:p>
          <a:p>
            <a:pPr marL="0" indent="0">
              <a:buNone/>
            </a:pPr>
            <a:r>
              <a:rPr lang="en-US" dirty="0">
                <a:solidFill>
                  <a:srgbClr val="FF0000"/>
                </a:solidFill>
              </a:rPr>
              <a:t> </a:t>
            </a:r>
            <a:r>
              <a:rPr lang="en-US" dirty="0">
                <a:solidFill>
                  <a:schemeClr val="tx2"/>
                </a:solidFill>
              </a:rPr>
              <a:t>Software Security Report [VERA13] </a:t>
            </a:r>
            <a:endParaRPr lang="en-US" dirty="0" smtClean="0">
              <a:solidFill>
                <a:schemeClr val="tx2"/>
              </a:solidFill>
            </a:endParaRPr>
          </a:p>
          <a:p>
            <a:pPr marL="0" indent="0">
              <a:buNone/>
            </a:pPr>
            <a:r>
              <a:rPr lang="en-US" dirty="0" smtClean="0">
                <a:solidFill>
                  <a:schemeClr val="tx2"/>
                </a:solidFill>
              </a:rPr>
              <a:t>                                   </a:t>
            </a:r>
            <a:r>
              <a:rPr lang="en-US" dirty="0" err="1" smtClean="0">
                <a:solidFill>
                  <a:srgbClr val="FF0000"/>
                </a:solidFill>
              </a:rPr>
              <a:t>SQLi</a:t>
            </a:r>
            <a:r>
              <a:rPr lang="en-US" dirty="0" smtClean="0">
                <a:solidFill>
                  <a:srgbClr val="FF0000"/>
                </a:solidFill>
              </a:rPr>
              <a:t> </a:t>
            </a:r>
            <a:r>
              <a:rPr lang="en-US" dirty="0">
                <a:solidFill>
                  <a:srgbClr val="FF0000"/>
                </a:solidFill>
              </a:rPr>
              <a:t>attacks is around 32% </a:t>
            </a:r>
            <a:endParaRPr lang="en-US" dirty="0" smtClean="0">
              <a:solidFill>
                <a:srgbClr val="FF0000"/>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299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612" y="381000"/>
            <a:ext cx="11430000" cy="6172200"/>
          </a:xfrm>
        </p:spPr>
      </p:pic>
    </p:spTree>
    <p:extLst>
      <p:ext uri="{BB962C8B-B14F-4D97-AF65-F5344CB8AC3E}">
        <p14:creationId xmlns:p14="http://schemas.microsoft.com/office/powerpoint/2010/main" val="198562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7012" y="1143000"/>
            <a:ext cx="9751060" cy="5384800"/>
          </a:xfrm>
        </p:spPr>
        <p:txBody>
          <a:bodyPr>
            <a:normAutofit/>
          </a:bodyPr>
          <a:lstStyle/>
          <a:p>
            <a:pPr marL="0" indent="0">
              <a:buNone/>
            </a:pPr>
            <a:r>
              <a:rPr lang="en-US" sz="2200" dirty="0" smtClean="0"/>
              <a:t>1.</a:t>
            </a:r>
            <a:r>
              <a:rPr lang="en-US" sz="2200" dirty="0" smtClean="0"/>
              <a:t> </a:t>
            </a:r>
            <a:r>
              <a:rPr lang="en-US" dirty="0"/>
              <a:t>Hacker finds a vulnerability in a custom Web application and injects an SQL command to a database by sending the command to the Web server. The command is injected into traffic that will be accepted by the firewall</a:t>
            </a:r>
            <a:r>
              <a:rPr lang="en-US" dirty="0" smtClean="0"/>
              <a:t>.</a:t>
            </a:r>
          </a:p>
          <a:p>
            <a:pPr marL="0" indent="0">
              <a:buNone/>
            </a:pPr>
            <a:r>
              <a:rPr lang="en-US" dirty="0" smtClean="0"/>
              <a:t>2</a:t>
            </a:r>
            <a:r>
              <a:rPr lang="en-US" dirty="0"/>
              <a:t>. The Web server receives the malicious code and sends it to the Web application server. </a:t>
            </a:r>
            <a:endParaRPr lang="en-US" dirty="0" smtClean="0"/>
          </a:p>
          <a:p>
            <a:pPr marL="0" indent="0">
              <a:buNone/>
            </a:pPr>
            <a:r>
              <a:rPr lang="en-US" dirty="0" smtClean="0"/>
              <a:t>3</a:t>
            </a:r>
            <a:r>
              <a:rPr lang="en-US" dirty="0"/>
              <a:t>. The Web application server receives the malicious code from the Web server and sends it to the database server. </a:t>
            </a:r>
            <a:endParaRPr lang="en-US" dirty="0" smtClean="0"/>
          </a:p>
          <a:p>
            <a:pPr marL="0" indent="0">
              <a:buNone/>
            </a:pPr>
            <a:r>
              <a:rPr lang="en-US" dirty="0" smtClean="0"/>
              <a:t>4</a:t>
            </a:r>
            <a:r>
              <a:rPr lang="en-US" dirty="0"/>
              <a:t>. The database server executes the malicious code on the database. The database returns data from credit cards table</a:t>
            </a:r>
            <a:r>
              <a:rPr lang="en-US" dirty="0" smtClean="0"/>
              <a:t>.</a:t>
            </a:r>
          </a:p>
          <a:p>
            <a:pPr marL="0" indent="0">
              <a:buNone/>
            </a:pPr>
            <a:r>
              <a:rPr lang="en-US" dirty="0" smtClean="0"/>
              <a:t> </a:t>
            </a:r>
            <a:r>
              <a:rPr lang="en-US" dirty="0"/>
              <a:t>5. The Web application server dynamically generates a page with data including credit card details from the database. </a:t>
            </a:r>
            <a:endParaRPr lang="en-US" dirty="0" smtClean="0"/>
          </a:p>
          <a:p>
            <a:pPr marL="0" indent="0">
              <a:buNone/>
            </a:pPr>
            <a:r>
              <a:rPr lang="en-US" dirty="0" smtClean="0"/>
              <a:t>6</a:t>
            </a:r>
            <a:r>
              <a:rPr lang="en-US" dirty="0"/>
              <a:t>. The Web server sends the credit card details to the hacker.</a:t>
            </a:r>
          </a:p>
          <a:p>
            <a:endParaRPr lang="en-US" dirty="0"/>
          </a:p>
        </p:txBody>
      </p:sp>
    </p:spTree>
    <p:extLst>
      <p:ext uri="{BB962C8B-B14F-4D97-AF65-F5344CB8AC3E}">
        <p14:creationId xmlns:p14="http://schemas.microsoft.com/office/powerpoint/2010/main" val="1794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The Injection Technique </a:t>
            </a:r>
          </a:p>
        </p:txBody>
      </p:sp>
      <p:sp>
        <p:nvSpPr>
          <p:cNvPr id="3" name="Content Placeholder 2"/>
          <p:cNvSpPr>
            <a:spLocks noGrp="1"/>
          </p:cNvSpPr>
          <p:nvPr>
            <p:ph idx="1"/>
          </p:nvPr>
        </p:nvSpPr>
        <p:spPr/>
        <p:txBody>
          <a:bodyPr/>
          <a:lstStyle/>
          <a:p>
            <a:r>
              <a:rPr lang="en-US" dirty="0"/>
              <a:t>SELECT * FROM </a:t>
            </a:r>
            <a:r>
              <a:rPr lang="en-US" dirty="0" err="1"/>
              <a:t>OrdersTable</a:t>
            </a:r>
            <a:r>
              <a:rPr lang="en-US" dirty="0"/>
              <a:t> WHERE </a:t>
            </a:r>
            <a:r>
              <a:rPr lang="en-US" dirty="0" err="1"/>
              <a:t>ShipCity</a:t>
            </a:r>
            <a:r>
              <a:rPr lang="en-US" dirty="0"/>
              <a:t> = ‘Redmond’</a:t>
            </a:r>
          </a:p>
          <a:p>
            <a:r>
              <a:rPr lang="en-US" dirty="0">
                <a:solidFill>
                  <a:srgbClr val="FF0000"/>
                </a:solidFill>
              </a:rPr>
              <a:t>Boston’; DROP table </a:t>
            </a:r>
            <a:r>
              <a:rPr lang="en-US" dirty="0" err="1" smtClean="0">
                <a:solidFill>
                  <a:srgbClr val="FF0000"/>
                </a:solidFill>
              </a:rPr>
              <a:t>OrdersTable</a:t>
            </a:r>
            <a:r>
              <a:rPr lang="en-US" dirty="0" smtClean="0">
                <a:solidFill>
                  <a:srgbClr val="FF0000"/>
                </a:solidFill>
              </a:rPr>
              <a:t>- or like </a:t>
            </a:r>
            <a:r>
              <a:rPr lang="en-US" dirty="0" smtClean="0">
                <a:solidFill>
                  <a:srgbClr val="FF0000"/>
                </a:solidFill>
              </a:rPr>
              <a:t>4--1=1</a:t>
            </a:r>
            <a:endParaRPr lang="en-US" dirty="0">
              <a:solidFill>
                <a:srgbClr val="FF0000"/>
              </a:solidFill>
            </a:endParaRPr>
          </a:p>
          <a:p>
            <a:r>
              <a:rPr lang="en-US" dirty="0"/>
              <a:t>This results in the following SQL query:</a:t>
            </a:r>
          </a:p>
          <a:p>
            <a:r>
              <a:rPr lang="en-US" dirty="0"/>
              <a:t>SELECT * FROM </a:t>
            </a:r>
            <a:r>
              <a:rPr lang="en-US" dirty="0" err="1"/>
              <a:t>OrdersTable</a:t>
            </a:r>
            <a:r>
              <a:rPr lang="en-US" dirty="0"/>
              <a:t> WHERE </a:t>
            </a:r>
            <a:r>
              <a:rPr lang="en-US" dirty="0" err="1"/>
              <a:t>ShipCity</a:t>
            </a:r>
            <a:r>
              <a:rPr lang="en-US" dirty="0"/>
              <a:t> = ‘Redmond’; DROP table </a:t>
            </a:r>
            <a:r>
              <a:rPr lang="en-US" dirty="0" err="1" smtClean="0"/>
              <a:t>OrdersTable</a:t>
            </a:r>
            <a:r>
              <a:rPr lang="en-US" dirty="0" smtClean="0"/>
              <a:t>-</a:t>
            </a:r>
            <a:endParaRPr lang="en-US" dirty="0"/>
          </a:p>
        </p:txBody>
      </p:sp>
    </p:spTree>
    <p:extLst>
      <p:ext uri="{BB962C8B-B14F-4D97-AF65-F5344CB8AC3E}">
        <p14:creationId xmlns:p14="http://schemas.microsoft.com/office/powerpoint/2010/main" val="15576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a:t>
            </a:r>
            <a:r>
              <a:rPr lang="en-US" dirty="0"/>
              <a:t> Attack Avenues and Types</a:t>
            </a:r>
          </a:p>
        </p:txBody>
      </p:sp>
      <p:sp>
        <p:nvSpPr>
          <p:cNvPr id="3" name="Content Placeholder 2"/>
          <p:cNvSpPr>
            <a:spLocks noGrp="1"/>
          </p:cNvSpPr>
          <p:nvPr>
            <p:ph idx="1"/>
          </p:nvPr>
        </p:nvSpPr>
        <p:spPr/>
        <p:txBody>
          <a:bodyPr>
            <a:normAutofit/>
          </a:bodyPr>
          <a:lstStyle/>
          <a:p>
            <a:pPr marL="0" indent="0">
              <a:buNone/>
            </a:pPr>
            <a:r>
              <a:rPr lang="en-US" sz="2200" dirty="0" smtClean="0"/>
              <a:t>1.</a:t>
            </a:r>
            <a:r>
              <a:rPr lang="en-US" dirty="0" smtClean="0"/>
              <a:t>User </a:t>
            </a:r>
            <a:r>
              <a:rPr lang="en-US" dirty="0"/>
              <a:t>input</a:t>
            </a:r>
            <a:r>
              <a:rPr lang="en-US" dirty="0" smtClean="0"/>
              <a:t>:</a:t>
            </a:r>
            <a:endParaRPr lang="en-US" dirty="0"/>
          </a:p>
          <a:p>
            <a:pPr marL="0" indent="0">
              <a:buNone/>
            </a:pPr>
            <a:r>
              <a:rPr lang="en-US" dirty="0" smtClean="0"/>
              <a:t>2.Server </a:t>
            </a:r>
            <a:r>
              <a:rPr lang="en-US" dirty="0"/>
              <a:t>variables</a:t>
            </a:r>
            <a:r>
              <a:rPr lang="en-US" dirty="0" smtClean="0"/>
              <a:t>:</a:t>
            </a:r>
            <a:endParaRPr lang="en-US" dirty="0"/>
          </a:p>
          <a:p>
            <a:pPr marL="0" indent="0">
              <a:buNone/>
            </a:pPr>
            <a:r>
              <a:rPr lang="en-US" dirty="0" smtClean="0"/>
              <a:t>3.Second-order </a:t>
            </a:r>
            <a:r>
              <a:rPr lang="en-US" dirty="0"/>
              <a:t>injection</a:t>
            </a:r>
            <a:r>
              <a:rPr lang="en-US" dirty="0" smtClean="0"/>
              <a:t>:</a:t>
            </a:r>
            <a:endParaRPr lang="en-US" dirty="0"/>
          </a:p>
          <a:p>
            <a:pPr marL="0" indent="0">
              <a:buNone/>
            </a:pPr>
            <a:r>
              <a:rPr lang="en-US" dirty="0"/>
              <a:t> </a:t>
            </a:r>
            <a:r>
              <a:rPr lang="en-US" dirty="0" smtClean="0"/>
              <a:t>4.Cookies</a:t>
            </a:r>
            <a:r>
              <a:rPr lang="en-US" dirty="0"/>
              <a:t>: </a:t>
            </a:r>
            <a:endParaRPr lang="en-US" dirty="0" smtClean="0"/>
          </a:p>
          <a:p>
            <a:pPr marL="0" indent="0">
              <a:buNone/>
            </a:pPr>
            <a:r>
              <a:rPr lang="en-US" dirty="0" smtClean="0"/>
              <a:t>5.Physical </a:t>
            </a:r>
            <a:r>
              <a:rPr lang="en-US" dirty="0"/>
              <a:t>user input:</a:t>
            </a:r>
          </a:p>
          <a:p>
            <a:pPr marL="0" indent="0">
              <a:buNone/>
            </a:pPr>
            <a:endParaRPr lang="en-US" dirty="0"/>
          </a:p>
        </p:txBody>
      </p:sp>
    </p:spTree>
    <p:extLst>
      <p:ext uri="{BB962C8B-B14F-4D97-AF65-F5344CB8AC3E}">
        <p14:creationId xmlns:p14="http://schemas.microsoft.com/office/powerpoint/2010/main" val="80906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685800"/>
            <a:ext cx="9751060" cy="5384800"/>
          </a:xfrm>
        </p:spPr>
        <p:txBody>
          <a:bodyPr/>
          <a:lstStyle/>
          <a:p>
            <a:pPr marL="0" indent="0">
              <a:buNone/>
            </a:pPr>
            <a:r>
              <a:rPr lang="en-US" dirty="0" smtClean="0"/>
              <a:t>Attack </a:t>
            </a:r>
            <a:r>
              <a:rPr lang="en-US" dirty="0"/>
              <a:t>types can be grouped into three main categories</a:t>
            </a:r>
            <a:r>
              <a:rPr lang="en-US" dirty="0" smtClean="0"/>
              <a:t>:</a:t>
            </a:r>
          </a:p>
          <a:p>
            <a:pPr marL="457200" indent="-457200">
              <a:buAutoNum type="arabicPeriod"/>
            </a:pPr>
            <a:r>
              <a:rPr lang="en-US" dirty="0" err="1" smtClean="0"/>
              <a:t>Inband</a:t>
            </a:r>
            <a:r>
              <a:rPr lang="en-US" dirty="0" smtClean="0"/>
              <a:t>                           2. </a:t>
            </a:r>
            <a:r>
              <a:rPr lang="en-US" dirty="0"/>
              <a:t>inferential, </a:t>
            </a:r>
            <a:r>
              <a:rPr lang="en-US" dirty="0" smtClean="0"/>
              <a:t>                     3.And </a:t>
            </a:r>
            <a:r>
              <a:rPr lang="en-US" dirty="0"/>
              <a:t>out-of-band </a:t>
            </a:r>
            <a:endParaRPr lang="en-US" dirty="0" smtClean="0"/>
          </a:p>
        </p:txBody>
      </p:sp>
      <p:sp>
        <p:nvSpPr>
          <p:cNvPr id="4" name="Rectangle 3"/>
          <p:cNvSpPr/>
          <p:nvPr/>
        </p:nvSpPr>
        <p:spPr>
          <a:xfrm>
            <a:off x="531812" y="1734669"/>
            <a:ext cx="3276600" cy="3218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1.Tautology</a:t>
            </a:r>
          </a:p>
          <a:p>
            <a:pPr algn="ctr"/>
            <a:r>
              <a:rPr lang="en-US" sz="2400" dirty="0" smtClean="0"/>
              <a:t>2.End-of-line comment</a:t>
            </a:r>
          </a:p>
          <a:p>
            <a:pPr algn="ctr"/>
            <a:r>
              <a:rPr lang="en-US" sz="2400" dirty="0" smtClean="0"/>
              <a:t>3.Piggybacked </a:t>
            </a:r>
            <a:r>
              <a:rPr lang="en-US" sz="2400" dirty="0"/>
              <a:t>queries </a:t>
            </a:r>
          </a:p>
        </p:txBody>
      </p:sp>
      <p:sp>
        <p:nvSpPr>
          <p:cNvPr id="5" name="Rectangle 4"/>
          <p:cNvSpPr/>
          <p:nvPr/>
        </p:nvSpPr>
        <p:spPr>
          <a:xfrm>
            <a:off x="4037647" y="1734670"/>
            <a:ext cx="3655696" cy="3294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a:t>
            </a:r>
            <a:r>
              <a:rPr lang="en-US" dirty="0"/>
              <a:t>Illegal/logically incorrect </a:t>
            </a:r>
            <a:r>
              <a:rPr lang="en-US" dirty="0" smtClean="0"/>
              <a:t>queries</a:t>
            </a:r>
          </a:p>
          <a:p>
            <a:pPr algn="ctr"/>
            <a:r>
              <a:rPr lang="en-US" dirty="0"/>
              <a:t> </a:t>
            </a:r>
            <a:r>
              <a:rPr lang="en-US" dirty="0" smtClean="0"/>
              <a:t>2Blind </a:t>
            </a:r>
            <a:r>
              <a:rPr lang="en-US" dirty="0"/>
              <a:t>SQL injection</a:t>
            </a:r>
          </a:p>
        </p:txBody>
      </p:sp>
      <p:sp>
        <p:nvSpPr>
          <p:cNvPr id="6" name="Rectangle 5"/>
          <p:cNvSpPr/>
          <p:nvPr/>
        </p:nvSpPr>
        <p:spPr>
          <a:xfrm>
            <a:off x="7922578" y="1828800"/>
            <a:ext cx="3276600"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an out-of-band attack, data are retrieved using a different channel (e.g., an email with the results of the query is generated and sent to the tester). This can be used when there are limitations on information retrieval, but outbound connectivity from the database server is lax.</a:t>
            </a:r>
          </a:p>
        </p:txBody>
      </p:sp>
    </p:spTree>
    <p:extLst>
      <p:ext uri="{BB962C8B-B14F-4D97-AF65-F5344CB8AC3E}">
        <p14:creationId xmlns:p14="http://schemas.microsoft.com/office/powerpoint/2010/main" val="14134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397000"/>
            <a:ext cx="9751060" cy="5461000"/>
          </a:xfrm>
        </p:spPr>
        <p:txBody>
          <a:bodyPr/>
          <a:lstStyle/>
          <a:p>
            <a:pPr marL="0" indent="0">
              <a:buNone/>
            </a:pPr>
            <a:r>
              <a:rPr lang="en-US" sz="2800" b="1" dirty="0" smtClean="0">
                <a:solidFill>
                  <a:schemeClr val="tx2"/>
                </a:solidFill>
              </a:rPr>
              <a:t>Tautology</a:t>
            </a:r>
            <a:r>
              <a:rPr lang="en-US" sz="2800" b="1" dirty="0" smtClean="0">
                <a:solidFill>
                  <a:schemeClr val="tx2"/>
                </a:solidFill>
              </a:rPr>
              <a:t>:</a:t>
            </a:r>
          </a:p>
          <a:p>
            <a:pPr marL="0" indent="0">
              <a:buNone/>
            </a:pPr>
            <a:r>
              <a:rPr lang="en-US" sz="2800" dirty="0" smtClean="0"/>
              <a:t>$</a:t>
            </a:r>
            <a:r>
              <a:rPr lang="en-US" dirty="0"/>
              <a:t>query = “SELECT info FROM user WHERE name = ’$_GET[“name”]’ AND </a:t>
            </a:r>
            <a:r>
              <a:rPr lang="en-US" dirty="0" err="1"/>
              <a:t>pwd</a:t>
            </a:r>
            <a:r>
              <a:rPr lang="en-US" dirty="0"/>
              <a:t> = ‘$_GET</a:t>
            </a:r>
            <a:r>
              <a:rPr lang="en-US" dirty="0" smtClean="0"/>
              <a:t>[“</a:t>
            </a:r>
            <a:r>
              <a:rPr lang="en-US" dirty="0" err="1" smtClean="0"/>
              <a:t>pwd</a:t>
            </a:r>
            <a:r>
              <a:rPr lang="en-US" dirty="0" smtClean="0"/>
              <a:t>”]’”;</a:t>
            </a:r>
          </a:p>
          <a:p>
            <a:pPr marL="0" indent="0">
              <a:buNone/>
            </a:pPr>
            <a:r>
              <a:rPr lang="en-US" dirty="0" smtClean="0"/>
              <a:t>Suppose the attacker submits “ ‘ OR 1=1 --” for the name field. The resulting query would look like this:</a:t>
            </a:r>
          </a:p>
          <a:p>
            <a:pPr marL="0" indent="0">
              <a:buNone/>
            </a:pPr>
            <a:r>
              <a:rPr lang="en-US" dirty="0" smtClean="0"/>
              <a:t>SELECT </a:t>
            </a:r>
            <a:r>
              <a:rPr lang="en-US" dirty="0"/>
              <a:t>info FROM users WHERE name = ‘ ‘ OR 1=1 -- AND </a:t>
            </a:r>
            <a:r>
              <a:rPr lang="en-US" dirty="0" err="1"/>
              <a:t>pwpd</a:t>
            </a:r>
            <a:r>
              <a:rPr lang="en-US" dirty="0"/>
              <a:t> = ‘ ‘</a:t>
            </a:r>
          </a:p>
          <a:p>
            <a:pPr marL="0" indent="0">
              <a:buNone/>
            </a:pPr>
            <a:r>
              <a:rPr lang="en-US" sz="2800" b="1" dirty="0" smtClean="0">
                <a:solidFill>
                  <a:schemeClr val="tx2"/>
                </a:solidFill>
              </a:rPr>
              <a:t>End-of-line comment</a:t>
            </a:r>
            <a:r>
              <a:rPr lang="en-US" b="1" dirty="0" smtClean="0">
                <a:solidFill>
                  <a:schemeClr val="tx2"/>
                </a:solidFill>
              </a:rPr>
              <a:t>:</a:t>
            </a:r>
          </a:p>
          <a:p>
            <a:pPr marL="0" indent="0">
              <a:buNone/>
            </a:pPr>
            <a:r>
              <a:rPr lang="en-US" dirty="0" smtClean="0"/>
              <a:t>After </a:t>
            </a:r>
            <a:r>
              <a:rPr lang="en-US" dirty="0"/>
              <a:t>injecting code into a particular field, legitimate code that follows are nullified through usage of end of line comments. An example would be to add ”- -” after inputs so that remaining queries are not treated as executable code, but comments. </a:t>
            </a:r>
          </a:p>
        </p:txBody>
      </p:sp>
    </p:spTree>
    <p:extLst>
      <p:ext uri="{BB962C8B-B14F-4D97-AF65-F5344CB8AC3E}">
        <p14:creationId xmlns:p14="http://schemas.microsoft.com/office/powerpoint/2010/main" val="123596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12" y="1828800"/>
            <a:ext cx="9751060" cy="5537200"/>
          </a:xfrm>
        </p:spPr>
        <p:txBody>
          <a:bodyPr/>
          <a:lstStyle/>
          <a:p>
            <a:pPr marL="0" indent="0">
              <a:buNone/>
            </a:pPr>
            <a:r>
              <a:rPr lang="en-US" b="1" dirty="0" smtClean="0">
                <a:solidFill>
                  <a:schemeClr val="tx2"/>
                </a:solidFill>
              </a:rPr>
              <a:t>Piggybacked </a:t>
            </a:r>
            <a:r>
              <a:rPr lang="en-US" b="1" dirty="0" err="1" smtClean="0">
                <a:solidFill>
                  <a:schemeClr val="tx2"/>
                </a:solidFill>
              </a:rPr>
              <a:t>queries</a:t>
            </a:r>
            <a:r>
              <a:rPr lang="en-US" dirty="0" err="1" smtClean="0"/>
              <a:t>:The</a:t>
            </a:r>
            <a:r>
              <a:rPr lang="en-US" dirty="0" smtClean="0"/>
              <a:t> </a:t>
            </a:r>
            <a:r>
              <a:rPr lang="en-US" dirty="0"/>
              <a:t>attacker adds additional queries beyond the intended query, piggy-backing the attack on top of a legitimate request</a:t>
            </a:r>
            <a:r>
              <a:rPr lang="en-US" dirty="0" smtClean="0"/>
              <a:t>.</a:t>
            </a:r>
          </a:p>
          <a:p>
            <a:pPr marL="0" indent="0">
              <a:buNone/>
            </a:pPr>
            <a:endParaRPr lang="en-US" dirty="0" smtClean="0"/>
          </a:p>
          <a:p>
            <a:pPr marL="0" indent="0">
              <a:buNone/>
            </a:pPr>
            <a:r>
              <a:rPr lang="en-US" dirty="0"/>
              <a:t>With an </a:t>
            </a:r>
            <a:r>
              <a:rPr lang="en-US" dirty="0">
                <a:solidFill>
                  <a:schemeClr val="tx2"/>
                </a:solidFill>
              </a:rPr>
              <a:t>inferential attack</a:t>
            </a:r>
            <a:r>
              <a:rPr lang="en-US" dirty="0"/>
              <a:t>, there is no actual transfer of </a:t>
            </a:r>
            <a:r>
              <a:rPr lang="en-US" dirty="0" smtClean="0"/>
              <a:t>data.</a:t>
            </a:r>
          </a:p>
          <a:p>
            <a:pPr marL="0" indent="0">
              <a:buNone/>
            </a:pPr>
            <a:r>
              <a:rPr lang="en-US" dirty="0"/>
              <a:t> </a:t>
            </a:r>
            <a:r>
              <a:rPr lang="en-US" b="1" dirty="0">
                <a:solidFill>
                  <a:schemeClr val="tx2"/>
                </a:solidFill>
              </a:rPr>
              <a:t>Illegal/logically incorrect queries</a:t>
            </a:r>
            <a:r>
              <a:rPr lang="en-US" sz="2000" b="1" dirty="0">
                <a:solidFill>
                  <a:schemeClr val="tx2"/>
                </a:solidFill>
              </a:rPr>
              <a:t>:  </a:t>
            </a:r>
            <a:r>
              <a:rPr lang="en-US" sz="2000" dirty="0"/>
              <a:t>This attack lets an attacker gather important information about the type and structure of the backend database of a Web application. </a:t>
            </a:r>
            <a:endParaRPr lang="en-US" sz="2000" dirty="0" smtClean="0"/>
          </a:p>
          <a:p>
            <a:pPr marL="0" indent="0">
              <a:buNone/>
            </a:pPr>
            <a:r>
              <a:rPr lang="en-US" b="1" dirty="0">
                <a:solidFill>
                  <a:schemeClr val="tx2"/>
                </a:solidFill>
              </a:rPr>
              <a:t> Blind </a:t>
            </a:r>
            <a:r>
              <a:rPr lang="en-US" b="1" dirty="0" smtClean="0">
                <a:solidFill>
                  <a:schemeClr val="tx2"/>
                </a:solidFill>
              </a:rPr>
              <a:t>SQL </a:t>
            </a:r>
            <a:r>
              <a:rPr lang="en-US" b="1" dirty="0">
                <a:solidFill>
                  <a:schemeClr val="tx2"/>
                </a:solidFill>
              </a:rPr>
              <a:t>injection</a:t>
            </a:r>
            <a:r>
              <a:rPr lang="en-US" dirty="0">
                <a:solidFill>
                  <a:schemeClr val="tx2"/>
                </a:solidFill>
              </a:rPr>
              <a:t>:  </a:t>
            </a:r>
            <a:r>
              <a:rPr lang="en-US" sz="2000" dirty="0"/>
              <a:t>Blind SQL injection allows attackers to infer the data present in a database system even when the system is sufficiently secure to not display any erroneous information back to the attacker. </a:t>
            </a:r>
          </a:p>
        </p:txBody>
      </p:sp>
    </p:spTree>
    <p:extLst>
      <p:ext uri="{BB962C8B-B14F-4D97-AF65-F5344CB8AC3E}">
        <p14:creationId xmlns:p14="http://schemas.microsoft.com/office/powerpoint/2010/main" val="17708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1412" y="1905000"/>
            <a:ext cx="3505200" cy="2765612"/>
          </a:xfrm>
        </p:spPr>
        <p:txBody>
          <a:bodyPr>
            <a:normAutofit/>
          </a:bodyPr>
          <a:lstStyle/>
          <a:p>
            <a:r>
              <a:rPr lang="en-US" sz="3700" b="1" dirty="0" smtClean="0">
                <a:solidFill>
                  <a:srgbClr val="00B050"/>
                </a:solidFill>
              </a:rPr>
              <a:t>Presented to</a:t>
            </a:r>
            <a:r>
              <a:rPr lang="en-US" sz="3200" dirty="0" smtClean="0"/>
              <a:t/>
            </a:r>
            <a:br>
              <a:rPr lang="en-US" sz="3200" dirty="0" smtClean="0"/>
            </a:br>
            <a:r>
              <a:rPr lang="en-US" sz="3200" dirty="0" err="1">
                <a:solidFill>
                  <a:schemeClr val="tx1"/>
                </a:solidFill>
                <a:latin typeface="Times New Roman" pitchFamily="18" charset="0"/>
                <a:cs typeface="Times New Roman" pitchFamily="18" charset="0"/>
              </a:rPr>
              <a:t>Falguni</a:t>
            </a:r>
            <a:r>
              <a:rPr lang="en-US" sz="3200" dirty="0">
                <a:solidFill>
                  <a:schemeClr val="tx1"/>
                </a:solidFill>
                <a:latin typeface="Times New Roman" pitchFamily="18" charset="0"/>
                <a:cs typeface="Times New Roman" pitchFamily="18" charset="0"/>
              </a:rPr>
              <a:t> Roy</a:t>
            </a:r>
            <a:br>
              <a:rPr lang="en-US" sz="3200" dirty="0">
                <a:solidFill>
                  <a:schemeClr val="tx1"/>
                </a:solidFill>
                <a:latin typeface="Times New Roman" pitchFamily="18" charset="0"/>
                <a:cs typeface="Times New Roman" pitchFamily="18" charset="0"/>
              </a:rPr>
            </a:br>
            <a:r>
              <a:rPr lang="en-US" sz="3200" dirty="0">
                <a:solidFill>
                  <a:schemeClr val="tx1"/>
                </a:solidFill>
                <a:latin typeface="Times New Roman" pitchFamily="18" charset="0"/>
                <a:cs typeface="Times New Roman" pitchFamily="18" charset="0"/>
              </a:rPr>
              <a:t> Assistant Professor</a:t>
            </a:r>
            <a:br>
              <a:rPr lang="en-US" sz="3200" dirty="0">
                <a:solidFill>
                  <a:schemeClr val="tx1"/>
                </a:solidFill>
                <a:latin typeface="Times New Roman" pitchFamily="18" charset="0"/>
                <a:cs typeface="Times New Roman" pitchFamily="18" charset="0"/>
              </a:rPr>
            </a:br>
            <a:r>
              <a:rPr lang="en-US" sz="3200" dirty="0">
                <a:solidFill>
                  <a:schemeClr val="tx1"/>
                </a:solidFill>
                <a:latin typeface="Times New Roman" pitchFamily="18" charset="0"/>
                <a:cs typeface="Times New Roman" pitchFamily="18" charset="0"/>
              </a:rPr>
              <a:t> IIT,NSTU</a:t>
            </a:r>
            <a:endParaRPr lang="en-US" sz="3200" dirty="0">
              <a:solidFill>
                <a:schemeClr val="tx1"/>
              </a:solidFill>
            </a:endParaRPr>
          </a:p>
        </p:txBody>
      </p:sp>
      <p:sp>
        <p:nvSpPr>
          <p:cNvPr id="5" name="Title 1"/>
          <p:cNvSpPr txBox="1">
            <a:spLocks/>
          </p:cNvSpPr>
          <p:nvPr/>
        </p:nvSpPr>
        <p:spPr>
          <a:xfrm>
            <a:off x="7085012" y="2312893"/>
            <a:ext cx="3181531" cy="284181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4800" kern="1200">
                <a:solidFill>
                  <a:schemeClr val="tx2"/>
                </a:solidFill>
                <a:latin typeface="+mj-lt"/>
                <a:ea typeface="+mj-ea"/>
                <a:cs typeface="+mj-cs"/>
              </a:defRPr>
            </a:lvl1pPr>
          </a:lstStyle>
          <a:p>
            <a:r>
              <a:rPr lang="en-US" b="1" dirty="0" smtClean="0">
                <a:solidFill>
                  <a:srgbClr val="00B050"/>
                </a:solidFill>
              </a:rPr>
              <a:t>Presented By</a:t>
            </a:r>
          </a:p>
          <a:p>
            <a:r>
              <a:rPr lang="en-US" altLang="ja-JP" sz="4100" dirty="0" err="1" smtClean="0">
                <a:solidFill>
                  <a:srgbClr val="000000"/>
                </a:solidFill>
              </a:rPr>
              <a:t>Md</a:t>
            </a:r>
            <a:r>
              <a:rPr lang="en-US" altLang="ja-JP" sz="4100" dirty="0" smtClean="0">
                <a:solidFill>
                  <a:srgbClr val="000000"/>
                </a:solidFill>
              </a:rPr>
              <a:t> Raj Biswas </a:t>
            </a:r>
          </a:p>
          <a:p>
            <a:r>
              <a:rPr lang="en-US" altLang="ja-JP" sz="4100" dirty="0" smtClean="0">
                <a:solidFill>
                  <a:srgbClr val="000000"/>
                </a:solidFill>
                <a:latin typeface="Calibri" panose="020F0502020204030204" pitchFamily="34" charset="0"/>
                <a:cs typeface="Calibri" panose="020F0502020204030204" pitchFamily="34" charset="0"/>
              </a:rPr>
              <a:t>ASH 1925001M</a:t>
            </a:r>
          </a:p>
          <a:p>
            <a:endParaRPr lang="en-US" altLang="ja-JP" sz="4100" dirty="0" smtClean="0">
              <a:solidFill>
                <a:srgbClr val="000000"/>
              </a:solidFill>
              <a:latin typeface="Calibri" panose="020F0502020204030204" pitchFamily="34" charset="0"/>
              <a:cs typeface="Calibri" panose="020F0502020204030204" pitchFamily="34" charset="0"/>
            </a:endParaRPr>
          </a:p>
          <a:p>
            <a:r>
              <a:rPr lang="en-US" altLang="ja-JP" sz="4100" dirty="0" err="1" smtClean="0">
                <a:solidFill>
                  <a:srgbClr val="000000"/>
                </a:solidFill>
                <a:latin typeface="Calibri" panose="020F0502020204030204" pitchFamily="34" charset="0"/>
                <a:cs typeface="Calibri" panose="020F0502020204030204" pitchFamily="34" charset="0"/>
              </a:rPr>
              <a:t>Nayeem</a:t>
            </a:r>
            <a:r>
              <a:rPr lang="en-US" altLang="ja-JP" sz="4100" dirty="0" smtClean="0">
                <a:solidFill>
                  <a:srgbClr val="000000"/>
                </a:solidFill>
                <a:latin typeface="Calibri" panose="020F0502020204030204" pitchFamily="34" charset="0"/>
                <a:cs typeface="Calibri" panose="020F0502020204030204" pitchFamily="34" charset="0"/>
              </a:rPr>
              <a:t> Khan</a:t>
            </a:r>
          </a:p>
          <a:p>
            <a:r>
              <a:rPr lang="en-US" altLang="ja-JP" sz="4100" dirty="0" smtClean="0">
                <a:solidFill>
                  <a:srgbClr val="000000"/>
                </a:solidFill>
                <a:latin typeface="Calibri" panose="020F0502020204030204" pitchFamily="34" charset="0"/>
                <a:cs typeface="Calibri" panose="020F0502020204030204" pitchFamily="34" charset="0"/>
              </a:rPr>
              <a:t>ASH1925027M</a:t>
            </a:r>
            <a:r>
              <a:rPr lang="en-US" altLang="ja-JP" sz="5400" dirty="0">
                <a:solidFill>
                  <a:srgbClr val="000000"/>
                </a:solidFill>
              </a:rPr>
              <a:t/>
            </a:r>
            <a:br>
              <a:rPr lang="en-US" altLang="ja-JP" sz="5400" dirty="0">
                <a:solidFill>
                  <a:srgbClr val="000000"/>
                </a:solidFill>
              </a:rPr>
            </a:br>
            <a:endParaRPr lang="en-US" dirty="0">
              <a:solidFill>
                <a:srgbClr val="000000"/>
              </a:solidFill>
            </a:endParaRPr>
          </a:p>
        </p:txBody>
      </p:sp>
      <p:sp>
        <p:nvSpPr>
          <p:cNvPr id="6" name="Minus 5"/>
          <p:cNvSpPr/>
          <p:nvPr/>
        </p:nvSpPr>
        <p:spPr>
          <a:xfrm rot="5400000">
            <a:off x="4227511" y="3543300"/>
            <a:ext cx="3048001" cy="381000"/>
          </a:xfrm>
          <a:prstGeom prst="mathMin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6"/>
          <p:cNvSpPr/>
          <p:nvPr/>
        </p:nvSpPr>
        <p:spPr>
          <a:xfrm rot="5400000">
            <a:off x="4376878" y="3540265"/>
            <a:ext cx="3048000" cy="387069"/>
          </a:xfrm>
          <a:prstGeom prst="mathMin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23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1143000"/>
            <a:ext cx="8594429" cy="685800"/>
          </a:xfrm>
        </p:spPr>
        <p:txBody>
          <a:bodyPr/>
          <a:lstStyle/>
          <a:p>
            <a:r>
              <a:rPr lang="en-US" b="1" dirty="0" err="1">
                <a:solidFill>
                  <a:schemeClr val="tx2"/>
                </a:solidFill>
              </a:rPr>
              <a:t>SQLi</a:t>
            </a:r>
            <a:r>
              <a:rPr lang="en-US" b="1" dirty="0">
                <a:solidFill>
                  <a:schemeClr val="tx2"/>
                </a:solidFill>
              </a:rPr>
              <a:t> Countermeasures </a:t>
            </a:r>
            <a:r>
              <a:rPr lang="en-US" b="1" dirty="0" smtClean="0">
                <a:solidFill>
                  <a:schemeClr val="tx2"/>
                </a:solidFill>
              </a:rPr>
              <a:t>:</a:t>
            </a:r>
            <a:endParaRPr lang="en-US" b="1" dirty="0">
              <a:solidFill>
                <a:schemeClr val="tx2"/>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sz="2600" dirty="0"/>
              <a:t>Many </a:t>
            </a:r>
            <a:r>
              <a:rPr lang="en-US" sz="2600" dirty="0" err="1"/>
              <a:t>SQLi</a:t>
            </a:r>
            <a:r>
              <a:rPr lang="en-US" sz="2600" dirty="0"/>
              <a:t> attacks succeed because developers have used insecure coding practices. Thus, defensive coding is an effective way to dramatically reduce the threat from </a:t>
            </a:r>
            <a:r>
              <a:rPr lang="en-US" sz="2600" dirty="0" err="1"/>
              <a:t>SQLi</a:t>
            </a:r>
            <a:r>
              <a:rPr lang="en-US" sz="2600" dirty="0"/>
              <a:t>. Examples of defensive coding include the following: </a:t>
            </a:r>
            <a:endParaRPr lang="en-US" sz="2600" dirty="0" smtClean="0"/>
          </a:p>
          <a:p>
            <a:pPr marL="0" indent="0">
              <a:buNone/>
            </a:pPr>
            <a:r>
              <a:rPr lang="en-US" sz="2600" b="1" dirty="0">
                <a:solidFill>
                  <a:schemeClr val="tx2"/>
                </a:solidFill>
              </a:rPr>
              <a:t> Manual defensive coding practices: </a:t>
            </a:r>
            <a:r>
              <a:rPr lang="en-US" sz="2200" dirty="0"/>
              <a:t>A common vulnerability exploited by </a:t>
            </a:r>
            <a:r>
              <a:rPr lang="en-US" sz="2200" dirty="0" err="1"/>
              <a:t>SQLi</a:t>
            </a:r>
            <a:r>
              <a:rPr lang="en-US" sz="2200" dirty="0"/>
              <a:t> attacks is insufficient input validation. The straightforward solution for eliminating these vulnerabilities is to apply suitable defensive coding practices. An example is input type </a:t>
            </a:r>
            <a:r>
              <a:rPr lang="en-US" sz="2200" dirty="0" smtClean="0"/>
              <a:t>checking</a:t>
            </a:r>
            <a:endParaRPr lang="en-US" dirty="0"/>
          </a:p>
          <a:p>
            <a:pPr marL="0" indent="0">
              <a:buNone/>
            </a:pPr>
            <a:r>
              <a:rPr lang="en-US" sz="2600" b="1" dirty="0" smtClean="0">
                <a:solidFill>
                  <a:schemeClr val="tx2"/>
                </a:solidFill>
              </a:rPr>
              <a:t>Parameterized </a:t>
            </a:r>
            <a:r>
              <a:rPr lang="en-US" sz="2600" b="1" dirty="0">
                <a:solidFill>
                  <a:schemeClr val="tx2"/>
                </a:solidFill>
              </a:rPr>
              <a:t>query </a:t>
            </a:r>
            <a:r>
              <a:rPr lang="en-US" sz="2600" b="1" dirty="0" smtClean="0">
                <a:solidFill>
                  <a:schemeClr val="tx2"/>
                </a:solidFill>
              </a:rPr>
              <a:t>insertion</a:t>
            </a:r>
            <a:r>
              <a:rPr lang="en-US" sz="2200" b="1" dirty="0" smtClean="0">
                <a:solidFill>
                  <a:schemeClr val="tx2"/>
                </a:solidFill>
              </a:rPr>
              <a:t>:</a:t>
            </a:r>
            <a:r>
              <a:rPr lang="en-US" sz="2200" dirty="0" smtClean="0"/>
              <a:t> </a:t>
            </a:r>
            <a:r>
              <a:rPr lang="en-US" sz="2200" dirty="0"/>
              <a:t>This approach attempts to prevent </a:t>
            </a:r>
            <a:r>
              <a:rPr lang="en-US" sz="2200" dirty="0" err="1"/>
              <a:t>SQLi</a:t>
            </a:r>
            <a:r>
              <a:rPr lang="en-US" sz="2200" dirty="0"/>
              <a:t> by allowing the application developer to more accurately specify the structure of an SQL query, and pass the value parameters to it separately such that any unsanitary user input is not allowed to modify the query structure. </a:t>
            </a:r>
          </a:p>
          <a:p>
            <a:pPr marL="0" indent="0">
              <a:buNone/>
            </a:pPr>
            <a:r>
              <a:rPr lang="en-US" dirty="0"/>
              <a:t> </a:t>
            </a:r>
            <a:r>
              <a:rPr lang="en-US" b="1" dirty="0">
                <a:solidFill>
                  <a:schemeClr val="tx2"/>
                </a:solidFill>
              </a:rPr>
              <a:t>SQL DOM:</a:t>
            </a:r>
            <a:r>
              <a:rPr lang="en-US" sz="2200" dirty="0"/>
              <a:t>SQL DOM is a set of classes that enables automated data type validation and escaping</a:t>
            </a:r>
          </a:p>
        </p:txBody>
      </p:sp>
    </p:spTree>
    <p:extLst>
      <p:ext uri="{BB962C8B-B14F-4D97-AF65-F5344CB8AC3E}">
        <p14:creationId xmlns:p14="http://schemas.microsoft.com/office/powerpoint/2010/main" val="40972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1219200"/>
            <a:ext cx="8594429" cy="1320800"/>
          </a:xfrm>
        </p:spPr>
        <p:txBody>
          <a:bodyPr>
            <a:normAutofit/>
          </a:bodyPr>
          <a:lstStyle/>
          <a:p>
            <a:r>
              <a:rPr lang="en-US" sz="2400" dirty="0"/>
              <a:t>A variety of detection methods have been developed, including the following: </a:t>
            </a:r>
          </a:p>
        </p:txBody>
      </p:sp>
      <p:sp>
        <p:nvSpPr>
          <p:cNvPr id="3" name="Content Placeholder 2"/>
          <p:cNvSpPr>
            <a:spLocks noGrp="1"/>
          </p:cNvSpPr>
          <p:nvPr>
            <p:ph idx="1"/>
          </p:nvPr>
        </p:nvSpPr>
        <p:spPr/>
        <p:txBody>
          <a:bodyPr/>
          <a:lstStyle/>
          <a:p>
            <a:pPr marL="0" indent="0">
              <a:buNone/>
            </a:pPr>
            <a:r>
              <a:rPr lang="en-US" b="1" dirty="0">
                <a:solidFill>
                  <a:schemeClr val="tx2"/>
                </a:solidFill>
              </a:rPr>
              <a:t>Signature based: </a:t>
            </a:r>
            <a:r>
              <a:rPr lang="en-US" sz="2000" dirty="0"/>
              <a:t>This technique attempts to match specific attack patterns. Such an approach must be constantly updated and may not work against </a:t>
            </a:r>
            <a:r>
              <a:rPr lang="en-US" sz="2000" dirty="0" err="1"/>
              <a:t>selfmodifying</a:t>
            </a:r>
            <a:r>
              <a:rPr lang="en-US" sz="2000" dirty="0"/>
              <a:t> attacks. </a:t>
            </a:r>
          </a:p>
          <a:p>
            <a:pPr marL="0" indent="0">
              <a:buNone/>
            </a:pPr>
            <a:r>
              <a:rPr lang="en-US" dirty="0" smtClean="0"/>
              <a:t> </a:t>
            </a:r>
            <a:r>
              <a:rPr lang="en-US" b="1" dirty="0">
                <a:solidFill>
                  <a:schemeClr val="tx2"/>
                </a:solidFill>
              </a:rPr>
              <a:t>Anomaly based</a:t>
            </a:r>
            <a:r>
              <a:rPr lang="en-US" dirty="0"/>
              <a:t>: </a:t>
            </a:r>
            <a:r>
              <a:rPr lang="en-US" sz="2000" dirty="0"/>
              <a:t>This approach attempts to define normal behavior and then detect behavior patterns outside the normal range. </a:t>
            </a:r>
            <a:endParaRPr lang="en-US" sz="2000" dirty="0" smtClean="0"/>
          </a:p>
          <a:p>
            <a:pPr marL="0" indent="0">
              <a:buNone/>
            </a:pPr>
            <a:r>
              <a:rPr lang="en-US" sz="2000" b="1" dirty="0">
                <a:solidFill>
                  <a:schemeClr val="tx2"/>
                </a:solidFill>
              </a:rPr>
              <a:t> Code analysis: </a:t>
            </a:r>
            <a:r>
              <a:rPr lang="en-US" sz="2000" dirty="0"/>
              <a:t>Code analysis techniques involve the use of a test suite to </a:t>
            </a:r>
            <a:r>
              <a:rPr lang="en-US" sz="2000" dirty="0" smtClean="0"/>
              <a:t>detect </a:t>
            </a:r>
            <a:r>
              <a:rPr lang="en-US" sz="2000" dirty="0" err="1"/>
              <a:t>SQLi</a:t>
            </a:r>
            <a:r>
              <a:rPr lang="en-US" sz="2000" dirty="0"/>
              <a:t> vulnerabilities. The test suite is designed to generate a wide range of </a:t>
            </a:r>
            <a:r>
              <a:rPr lang="en-US" sz="2000" dirty="0" err="1"/>
              <a:t>SQLi</a:t>
            </a:r>
            <a:r>
              <a:rPr lang="en-US" sz="2000" dirty="0"/>
              <a:t> attacks and assess the response of the system. </a:t>
            </a:r>
          </a:p>
        </p:txBody>
      </p:sp>
    </p:spTree>
    <p:extLst>
      <p:ext uri="{BB962C8B-B14F-4D97-AF65-F5344CB8AC3E}">
        <p14:creationId xmlns:p14="http://schemas.microsoft.com/office/powerpoint/2010/main" val="353593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12" y="1066800"/>
            <a:ext cx="9751060" cy="5384800"/>
          </a:xfrm>
        </p:spPr>
        <p:txBody>
          <a:bodyPr>
            <a:normAutofit/>
          </a:bodyPr>
          <a:lstStyle/>
          <a:p>
            <a:pPr marL="0" indent="0">
              <a:buNone/>
            </a:pPr>
            <a:r>
              <a:rPr lang="en-US" sz="2000" dirty="0"/>
              <a:t>Finally, a number of </a:t>
            </a:r>
            <a:r>
              <a:rPr lang="en-US" sz="2000" b="1" dirty="0">
                <a:solidFill>
                  <a:schemeClr val="tx2"/>
                </a:solidFill>
              </a:rPr>
              <a:t>run-time prevention </a:t>
            </a:r>
            <a:r>
              <a:rPr lang="en-US" sz="2000" dirty="0"/>
              <a:t>techniques have been developed as </a:t>
            </a:r>
            <a:r>
              <a:rPr lang="en-US" sz="2000" dirty="0" err="1"/>
              <a:t>SQLi</a:t>
            </a:r>
            <a:r>
              <a:rPr lang="en-US" sz="2000" dirty="0"/>
              <a:t> countermeasures. These techniques check queries at runtime to see if they conform to a model of expected queries. Various automated tools are available for this purpose </a:t>
            </a:r>
            <a:endParaRPr lang="en-US" sz="2000" dirty="0" smtClean="0"/>
          </a:p>
          <a:p>
            <a:pPr marL="0" indent="0">
              <a:buNone/>
            </a:pPr>
            <a:endParaRPr lang="en-US" sz="2000" dirty="0" smtClean="0"/>
          </a:p>
          <a:p>
            <a:pPr marL="0" indent="0">
              <a:buNone/>
            </a:pPr>
            <a:r>
              <a:rPr lang="en-US" sz="3600" b="1" dirty="0">
                <a:solidFill>
                  <a:srgbClr val="0070C0"/>
                </a:solidFill>
              </a:rPr>
              <a:t>DATABASE ACCESS </a:t>
            </a:r>
            <a:r>
              <a:rPr lang="en-US" sz="3600" b="1" dirty="0" smtClean="0">
                <a:solidFill>
                  <a:srgbClr val="0070C0"/>
                </a:solidFill>
              </a:rPr>
              <a:t>CONTROL</a:t>
            </a:r>
          </a:p>
          <a:p>
            <a:pPr marL="0" indent="0">
              <a:buNone/>
            </a:pPr>
            <a:r>
              <a:rPr lang="en-US" sz="2200" dirty="0" smtClean="0"/>
              <a:t>Access control is a security technique that can be used regulate who or what can view or use the resources in a computing  environment . There are two main type of access control limits access to campus ,building ,rooms and physical IT assets. Logical access limits connections to computer network , system file and data.</a:t>
            </a:r>
          </a:p>
          <a:p>
            <a:pPr marL="0" indent="0">
              <a:buNone/>
            </a:pPr>
            <a:r>
              <a:rPr lang="en-US" sz="2200" dirty="0" smtClean="0"/>
              <a:t>On the other hand there are another classification </a:t>
            </a:r>
          </a:p>
          <a:p>
            <a:pPr marL="0" indent="0">
              <a:buNone/>
            </a:pPr>
            <a:endParaRPr lang="en-US" sz="2000" b="1" dirty="0"/>
          </a:p>
        </p:txBody>
      </p:sp>
    </p:spTree>
    <p:extLst>
      <p:ext uri="{BB962C8B-B14F-4D97-AF65-F5344CB8AC3E}">
        <p14:creationId xmlns:p14="http://schemas.microsoft.com/office/powerpoint/2010/main" val="9352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 </a:t>
            </a:r>
            <a:r>
              <a:rPr lang="en-US" b="1" dirty="0">
                <a:solidFill>
                  <a:schemeClr val="tx2"/>
                </a:solidFill>
              </a:rPr>
              <a:t>Centralized administration: </a:t>
            </a:r>
            <a:r>
              <a:rPr lang="en-US" sz="2200" dirty="0"/>
              <a:t>A small number of privileged users may grant and revoke access rights. </a:t>
            </a:r>
            <a:endParaRPr lang="en-US" sz="2200" dirty="0" smtClean="0"/>
          </a:p>
          <a:p>
            <a:pPr marL="0" indent="0">
              <a:buNone/>
            </a:pPr>
            <a:r>
              <a:rPr lang="en-US" b="1" dirty="0" smtClean="0">
                <a:solidFill>
                  <a:schemeClr val="tx2"/>
                </a:solidFill>
              </a:rPr>
              <a:t>Ownership-based </a:t>
            </a:r>
            <a:r>
              <a:rPr lang="en-US" b="1" dirty="0">
                <a:solidFill>
                  <a:schemeClr val="tx2"/>
                </a:solidFill>
              </a:rPr>
              <a:t>administration:</a:t>
            </a:r>
            <a:r>
              <a:rPr lang="en-US" dirty="0"/>
              <a:t> </a:t>
            </a:r>
            <a:r>
              <a:rPr lang="en-US" sz="2200" dirty="0"/>
              <a:t>The owner (creator) of a table may grant and revoke access rights to the table. </a:t>
            </a:r>
            <a:endParaRPr lang="en-US" sz="2200" dirty="0" smtClean="0"/>
          </a:p>
          <a:p>
            <a:pPr marL="0" indent="0">
              <a:buNone/>
            </a:pPr>
            <a:r>
              <a:rPr lang="en-US" b="1" dirty="0" smtClean="0">
                <a:solidFill>
                  <a:schemeClr val="tx2"/>
                </a:solidFill>
              </a:rPr>
              <a:t>Decentralized </a:t>
            </a:r>
            <a:r>
              <a:rPr lang="en-US" b="1" dirty="0">
                <a:solidFill>
                  <a:schemeClr val="tx2"/>
                </a:solidFill>
              </a:rPr>
              <a:t>administration: </a:t>
            </a:r>
            <a:r>
              <a:rPr lang="en-US" sz="2200" dirty="0"/>
              <a:t>In addition to granting and revoking access rights to a table, the owner of the table may grant and revoke authorization rights to other users, allowing them to grant and revoke access rights to the table. </a:t>
            </a:r>
          </a:p>
        </p:txBody>
      </p:sp>
    </p:spTree>
    <p:extLst>
      <p:ext uri="{BB962C8B-B14F-4D97-AF65-F5344CB8AC3E}">
        <p14:creationId xmlns:p14="http://schemas.microsoft.com/office/powerpoint/2010/main" val="283475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SQL-Based Access Definition </a:t>
            </a:r>
          </a:p>
        </p:txBody>
      </p:sp>
      <p:sp>
        <p:nvSpPr>
          <p:cNvPr id="3" name="Content Placeholder 2"/>
          <p:cNvSpPr>
            <a:spLocks noGrp="1"/>
          </p:cNvSpPr>
          <p:nvPr>
            <p:ph idx="1"/>
          </p:nvPr>
        </p:nvSpPr>
        <p:spPr/>
        <p:txBody>
          <a:bodyPr>
            <a:normAutofit lnSpcReduction="10000"/>
          </a:bodyPr>
          <a:lstStyle/>
          <a:p>
            <a:pPr marL="0" indent="0">
              <a:buNone/>
            </a:pPr>
            <a:r>
              <a:rPr lang="en-US" sz="2200" dirty="0" smtClean="0"/>
              <a:t>SQL </a:t>
            </a:r>
            <a:r>
              <a:rPr lang="en-US" sz="2200" dirty="0"/>
              <a:t>provides two commands for managing access rights, GRANT and REVOKE</a:t>
            </a:r>
            <a:r>
              <a:rPr lang="en-US" sz="2200" dirty="0" smtClean="0"/>
              <a:t>.</a:t>
            </a:r>
          </a:p>
          <a:p>
            <a:pPr marL="0" indent="0">
              <a:buNone/>
            </a:pPr>
            <a:r>
              <a:rPr lang="en-US" b="1" dirty="0">
                <a:solidFill>
                  <a:schemeClr val="tx2"/>
                </a:solidFill>
              </a:rPr>
              <a:t>GRANT</a:t>
            </a:r>
            <a:r>
              <a:rPr lang="en-US" b="1" dirty="0" smtClean="0">
                <a:solidFill>
                  <a:schemeClr val="tx2"/>
                </a:solidFill>
              </a:rPr>
              <a:t> :</a:t>
            </a:r>
          </a:p>
          <a:p>
            <a:pPr marL="0" indent="0">
              <a:buNone/>
            </a:pPr>
            <a:r>
              <a:rPr lang="en-US" sz="1600" b="1" dirty="0" smtClean="0"/>
              <a:t>GRANT                            </a:t>
            </a:r>
            <a:r>
              <a:rPr lang="en-US" sz="1600" b="1" dirty="0"/>
              <a:t>{ privileges | role </a:t>
            </a:r>
            <a:r>
              <a:rPr lang="en-US" sz="1600" b="1" dirty="0" smtClean="0"/>
              <a:t>}</a:t>
            </a:r>
          </a:p>
          <a:p>
            <a:pPr marL="0" indent="0">
              <a:buNone/>
            </a:pPr>
            <a:r>
              <a:rPr lang="en-US" sz="1600" b="1" dirty="0" smtClean="0"/>
              <a:t> </a:t>
            </a:r>
            <a:r>
              <a:rPr lang="en-US" sz="1600" b="1" dirty="0"/>
              <a:t>[ON </a:t>
            </a:r>
            <a:r>
              <a:rPr lang="en-US" sz="1600" b="1" dirty="0" smtClean="0"/>
              <a:t>                                  table</a:t>
            </a:r>
            <a:r>
              <a:rPr lang="en-US" sz="1600" b="1" dirty="0"/>
              <a:t>] </a:t>
            </a:r>
            <a:endParaRPr lang="en-US" sz="1600" b="1" dirty="0" smtClean="0"/>
          </a:p>
          <a:p>
            <a:pPr marL="0" indent="0">
              <a:buNone/>
            </a:pPr>
            <a:r>
              <a:rPr lang="en-US" sz="1600" b="1" dirty="0" smtClean="0"/>
              <a:t>TO                                      { </a:t>
            </a:r>
            <a:r>
              <a:rPr lang="en-US" sz="1600" b="1" dirty="0"/>
              <a:t>user | role | PUBLIC </a:t>
            </a:r>
            <a:r>
              <a:rPr lang="en-US" sz="1600" b="1" dirty="0" smtClean="0"/>
              <a:t>}</a:t>
            </a:r>
          </a:p>
          <a:p>
            <a:pPr marL="0" indent="0">
              <a:buNone/>
            </a:pPr>
            <a:r>
              <a:rPr lang="en-US" sz="1600" b="1" dirty="0" smtClean="0"/>
              <a:t> </a:t>
            </a:r>
            <a:r>
              <a:rPr lang="en-US" sz="1600" b="1" dirty="0"/>
              <a:t>[IDENTIFIED </a:t>
            </a:r>
            <a:r>
              <a:rPr lang="en-US" sz="1600" b="1" dirty="0" smtClean="0"/>
              <a:t>BY            </a:t>
            </a:r>
            <a:r>
              <a:rPr lang="en-US" sz="1600" b="1" dirty="0"/>
              <a:t>password] </a:t>
            </a:r>
            <a:endParaRPr lang="en-US" sz="1600" b="1" dirty="0" smtClean="0"/>
          </a:p>
          <a:p>
            <a:pPr marL="0" indent="0">
              <a:buNone/>
            </a:pPr>
            <a:r>
              <a:rPr lang="en-US" sz="1600" b="1" dirty="0" smtClean="0"/>
              <a:t>[</a:t>
            </a:r>
            <a:r>
              <a:rPr lang="en-US" sz="1600" b="1" dirty="0"/>
              <a:t>WITH </a:t>
            </a:r>
            <a:r>
              <a:rPr lang="en-US" sz="1600" b="1" dirty="0" smtClean="0"/>
              <a:t>                              GRANT </a:t>
            </a:r>
            <a:r>
              <a:rPr lang="en-US" sz="1600" b="1" dirty="0"/>
              <a:t>OPTION</a:t>
            </a:r>
            <a:r>
              <a:rPr lang="en-US" sz="1600" b="1" dirty="0" smtClean="0"/>
              <a:t>]</a:t>
            </a:r>
          </a:p>
          <a:p>
            <a:pPr marL="0" indent="0">
              <a:buNone/>
            </a:pPr>
            <a:r>
              <a:rPr lang="en-US" sz="1600" b="1" dirty="0" smtClean="0"/>
              <a:t>Example:</a:t>
            </a:r>
          </a:p>
          <a:p>
            <a:pPr marL="0" indent="0">
              <a:buNone/>
            </a:pPr>
            <a:r>
              <a:rPr lang="en-US" sz="2800" b="1" dirty="0">
                <a:solidFill>
                  <a:srgbClr val="7030A0"/>
                </a:solidFill>
              </a:rPr>
              <a:t>GRANT SELECT ON ANY TABLE TO </a:t>
            </a:r>
            <a:r>
              <a:rPr lang="en-US" sz="2800" b="1" dirty="0" err="1">
                <a:solidFill>
                  <a:srgbClr val="7030A0"/>
                </a:solidFill>
              </a:rPr>
              <a:t>ricflair</a:t>
            </a:r>
            <a:endParaRPr lang="en-US" sz="2800" b="1" dirty="0">
              <a:solidFill>
                <a:srgbClr val="7030A0"/>
              </a:solidFill>
            </a:endParaRPr>
          </a:p>
        </p:txBody>
      </p:sp>
    </p:spTree>
    <p:extLst>
      <p:ext uri="{BB962C8B-B14F-4D97-AF65-F5344CB8AC3E}">
        <p14:creationId xmlns:p14="http://schemas.microsoft.com/office/powerpoint/2010/main" val="307827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1143000"/>
            <a:ext cx="9751060" cy="4927600"/>
          </a:xfrm>
        </p:spPr>
        <p:txBody>
          <a:bodyPr/>
          <a:lstStyle/>
          <a:p>
            <a:pPr marL="0" indent="0">
              <a:buNone/>
            </a:pPr>
            <a:r>
              <a:rPr lang="en-US" b="1" dirty="0" smtClean="0">
                <a:solidFill>
                  <a:schemeClr val="tx2"/>
                </a:solidFill>
              </a:rPr>
              <a:t>REVOKE</a:t>
            </a:r>
          </a:p>
          <a:p>
            <a:pPr marL="0" indent="0">
              <a:buNone/>
            </a:pPr>
            <a:r>
              <a:rPr lang="en-US" sz="2200" dirty="0"/>
              <a:t>The REVOKE command has the following syntax:</a:t>
            </a:r>
          </a:p>
          <a:p>
            <a:pPr marL="0" indent="0">
              <a:buNone/>
            </a:pPr>
            <a:r>
              <a:rPr lang="en-US" sz="2200" dirty="0" smtClean="0"/>
              <a:t>REVOKE                   </a:t>
            </a:r>
            <a:r>
              <a:rPr lang="en-US" sz="2200" dirty="0"/>
              <a:t>{ privileges | role } </a:t>
            </a:r>
            <a:endParaRPr lang="en-US" sz="2200" dirty="0" smtClean="0"/>
          </a:p>
          <a:p>
            <a:pPr marL="0" indent="0">
              <a:buNone/>
            </a:pPr>
            <a:r>
              <a:rPr lang="en-US" sz="2200" dirty="0" smtClean="0"/>
              <a:t>[ON                           </a:t>
            </a:r>
            <a:r>
              <a:rPr lang="en-US" sz="2200" dirty="0"/>
              <a:t>table] </a:t>
            </a:r>
            <a:endParaRPr lang="en-US" sz="2200" dirty="0" smtClean="0"/>
          </a:p>
          <a:p>
            <a:pPr marL="0" indent="0">
              <a:buNone/>
            </a:pPr>
            <a:r>
              <a:rPr lang="en-US" sz="2200" dirty="0" smtClean="0"/>
              <a:t>FROM                       { </a:t>
            </a:r>
            <a:r>
              <a:rPr lang="en-US" sz="2200" dirty="0"/>
              <a:t>user | role | PUBLIC </a:t>
            </a:r>
            <a:r>
              <a:rPr lang="en-US" sz="2200" dirty="0" smtClean="0"/>
              <a:t>}</a:t>
            </a:r>
          </a:p>
          <a:p>
            <a:pPr marL="0" indent="0">
              <a:buNone/>
            </a:pPr>
            <a:r>
              <a:rPr lang="en-US" sz="2200" dirty="0" smtClean="0"/>
              <a:t>Example:</a:t>
            </a:r>
            <a:endParaRPr lang="en-US" sz="2200" dirty="0"/>
          </a:p>
          <a:p>
            <a:r>
              <a:rPr lang="en-US" sz="2800" dirty="0">
                <a:solidFill>
                  <a:srgbClr val="7030A0"/>
                </a:solidFill>
              </a:rPr>
              <a:t>REVOKE SELECT ON ANY TABLE FROM </a:t>
            </a:r>
            <a:r>
              <a:rPr lang="en-US" sz="2800" dirty="0" err="1">
                <a:solidFill>
                  <a:srgbClr val="7030A0"/>
                </a:solidFill>
              </a:rPr>
              <a:t>ricflair</a:t>
            </a:r>
            <a:endParaRPr lang="en-US" sz="2800" dirty="0">
              <a:solidFill>
                <a:srgbClr val="7030A0"/>
              </a:solidFill>
            </a:endParaRPr>
          </a:p>
        </p:txBody>
      </p:sp>
    </p:spTree>
    <p:extLst>
      <p:ext uri="{BB962C8B-B14F-4D97-AF65-F5344CB8AC3E}">
        <p14:creationId xmlns:p14="http://schemas.microsoft.com/office/powerpoint/2010/main" val="3815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838200"/>
            <a:ext cx="9751060" cy="5232400"/>
          </a:xfrm>
        </p:spPr>
        <p:txBody>
          <a:bodyPr/>
          <a:lstStyle/>
          <a:p>
            <a:pPr marL="0" indent="0">
              <a:buNone/>
            </a:pPr>
            <a:r>
              <a:rPr lang="en-US" b="1" dirty="0" smtClean="0">
                <a:solidFill>
                  <a:schemeClr val="tx2"/>
                </a:solidFill>
              </a:rPr>
              <a:t>Role-Based Access Control:</a:t>
            </a:r>
          </a:p>
          <a:p>
            <a:pPr marL="0" indent="0">
              <a:buNone/>
            </a:pPr>
            <a:r>
              <a:rPr lang="en-US" dirty="0" smtClean="0"/>
              <a:t>Role-Based Access Control A role-based access control (RBAC) scheme is a natural fit for database access control. </a:t>
            </a:r>
          </a:p>
          <a:p>
            <a:pPr marL="0" indent="0">
              <a:buNone/>
            </a:pPr>
            <a:r>
              <a:rPr lang="en-US" dirty="0"/>
              <a:t>In a discretionary access control environment, we can classify database users in three broad categories: </a:t>
            </a:r>
            <a:endParaRPr lang="en-US" dirty="0" smtClean="0"/>
          </a:p>
          <a:p>
            <a:pPr marL="0" indent="0">
              <a:buNone/>
            </a:pPr>
            <a:r>
              <a:rPr lang="en-US" b="1" dirty="0" smtClean="0">
                <a:solidFill>
                  <a:schemeClr val="tx2"/>
                </a:solidFill>
              </a:rPr>
              <a:t>Application </a:t>
            </a:r>
            <a:r>
              <a:rPr lang="en-US" b="1" dirty="0">
                <a:solidFill>
                  <a:schemeClr val="tx2"/>
                </a:solidFill>
              </a:rPr>
              <a:t>owner: </a:t>
            </a:r>
            <a:r>
              <a:rPr lang="en-US" sz="2200" dirty="0"/>
              <a:t>An end user who owns database objects (tables, columns, rows) as part of an application. That is, the database objects are generated by the application or are prepared for use by the application</a:t>
            </a:r>
            <a:r>
              <a:rPr lang="en-US" sz="2200" dirty="0" smtClean="0"/>
              <a:t>.</a:t>
            </a:r>
          </a:p>
          <a:p>
            <a:pPr marL="0" indent="0">
              <a:buNone/>
            </a:pPr>
            <a:r>
              <a:rPr lang="en-US" b="1" dirty="0" smtClean="0">
                <a:solidFill>
                  <a:schemeClr val="tx2"/>
                </a:solidFill>
              </a:rPr>
              <a:t>End user other than application owner</a:t>
            </a:r>
            <a:r>
              <a:rPr lang="en-US" sz="2200" dirty="0" smtClean="0"/>
              <a:t>: </a:t>
            </a:r>
            <a:r>
              <a:rPr lang="en-US" sz="2200" dirty="0"/>
              <a:t>An end user who operates on database objects via a particular application but does not own any of the database </a:t>
            </a:r>
            <a:r>
              <a:rPr lang="en-US" sz="2200"/>
              <a:t>objects</a:t>
            </a:r>
            <a:r>
              <a:rPr lang="en-US" sz="2200" smtClean="0"/>
              <a:t>.</a:t>
            </a:r>
          </a:p>
          <a:p>
            <a:pPr marL="0" indent="0">
              <a:buNone/>
            </a:pPr>
            <a:r>
              <a:rPr lang="en-US" sz="2200" smtClean="0"/>
              <a:t> </a:t>
            </a:r>
            <a:r>
              <a:rPr lang="en-US" b="1" dirty="0" smtClean="0">
                <a:solidFill>
                  <a:schemeClr val="tx2"/>
                </a:solidFill>
              </a:rPr>
              <a:t>Administrator</a:t>
            </a:r>
            <a:r>
              <a:rPr lang="en-US" b="1" dirty="0">
                <a:solidFill>
                  <a:schemeClr val="tx2"/>
                </a:solidFill>
              </a:rPr>
              <a:t>:</a:t>
            </a:r>
            <a:r>
              <a:rPr lang="en-US" sz="2200" b="1" dirty="0"/>
              <a:t> </a:t>
            </a:r>
            <a:r>
              <a:rPr lang="en-US" sz="2200" dirty="0"/>
              <a:t>User who has administrative responsibility for part or all of the database. </a:t>
            </a:r>
          </a:p>
        </p:txBody>
      </p:sp>
    </p:spTree>
    <p:extLst>
      <p:ext uri="{BB962C8B-B14F-4D97-AF65-F5344CB8AC3E}">
        <p14:creationId xmlns:p14="http://schemas.microsoft.com/office/powerpoint/2010/main" val="203057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2" y="1600200"/>
            <a:ext cx="8594429" cy="3880773"/>
          </a:xfrm>
        </p:spPr>
        <p:txBody>
          <a:bodyPr>
            <a:normAutofit/>
          </a:bodyPr>
          <a:lstStyle/>
          <a:p>
            <a:pPr marL="0" indent="0">
              <a:buNone/>
            </a:pPr>
            <a:r>
              <a:rPr lang="en-US" sz="2200" dirty="0"/>
              <a:t>A database RBAC facility needs to provide the following capabilities: </a:t>
            </a:r>
            <a:endParaRPr lang="en-US" sz="2200" dirty="0" smtClean="0"/>
          </a:p>
          <a:p>
            <a:pPr marL="0" indent="0">
              <a:buNone/>
            </a:pPr>
            <a:r>
              <a:rPr lang="en-US" sz="2200" b="1" dirty="0" smtClean="0">
                <a:solidFill>
                  <a:srgbClr val="00B050"/>
                </a:solidFill>
              </a:rPr>
              <a:t>Create and delete roles.</a:t>
            </a:r>
          </a:p>
          <a:p>
            <a:pPr marL="0" indent="0">
              <a:buNone/>
            </a:pPr>
            <a:r>
              <a:rPr lang="en-US" sz="2200" b="1" dirty="0" smtClean="0">
                <a:solidFill>
                  <a:srgbClr val="00B050"/>
                </a:solidFill>
              </a:rPr>
              <a:t>Define permissions for a role. </a:t>
            </a:r>
          </a:p>
          <a:p>
            <a:pPr marL="0" indent="0">
              <a:buNone/>
            </a:pPr>
            <a:r>
              <a:rPr lang="en-US" sz="2200" b="1" dirty="0" smtClean="0">
                <a:solidFill>
                  <a:srgbClr val="00B050"/>
                </a:solidFill>
              </a:rPr>
              <a:t>Assign and cancel assignment of users to roles.</a:t>
            </a:r>
          </a:p>
          <a:p>
            <a:pPr marL="0" indent="0">
              <a:buNone/>
            </a:pPr>
            <a:endParaRPr lang="en-US" sz="2200" dirty="0"/>
          </a:p>
          <a:p>
            <a:pPr marL="0" indent="0">
              <a:buNone/>
            </a:pPr>
            <a:r>
              <a:rPr lang="en-US" b="1" dirty="0">
                <a:solidFill>
                  <a:schemeClr val="tx2"/>
                </a:solidFill>
              </a:rPr>
              <a:t>Fixed server roles </a:t>
            </a:r>
            <a:r>
              <a:rPr lang="en-US" sz="2200" dirty="0"/>
              <a:t>are defined at the server level and exist independently of any user database. </a:t>
            </a:r>
            <a:endParaRPr lang="en-US" sz="2200" dirty="0" smtClean="0"/>
          </a:p>
          <a:p>
            <a:pPr marL="0" indent="0">
              <a:buNone/>
            </a:pPr>
            <a:r>
              <a:rPr lang="en-US" b="1" dirty="0">
                <a:solidFill>
                  <a:schemeClr val="tx2"/>
                </a:solidFill>
              </a:rPr>
              <a:t>Fixed database roles </a:t>
            </a:r>
            <a:r>
              <a:rPr lang="en-US" sz="2200" dirty="0"/>
              <a:t>operate at the level of an individual database. </a:t>
            </a:r>
          </a:p>
        </p:txBody>
      </p:sp>
    </p:spTree>
    <p:extLst>
      <p:ext uri="{BB962C8B-B14F-4D97-AF65-F5344CB8AC3E}">
        <p14:creationId xmlns:p14="http://schemas.microsoft.com/office/powerpoint/2010/main" val="73492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00" y="1295400"/>
            <a:ext cx="8594429" cy="1320800"/>
          </a:xfrm>
        </p:spPr>
        <p:txBody>
          <a:bodyPr/>
          <a:lstStyle/>
          <a:p>
            <a:r>
              <a:rPr lang="en-US" dirty="0"/>
              <a:t> </a:t>
            </a:r>
            <a:r>
              <a:rPr lang="en-US" b="1" dirty="0">
                <a:solidFill>
                  <a:srgbClr val="0070C0"/>
                </a:solidFill>
              </a:rPr>
              <a:t>INFERENCE</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Inference, as it relates to database security, is the process of performing authorized </a:t>
            </a:r>
            <a:r>
              <a:rPr lang="en-US" dirty="0" smtClean="0"/>
              <a:t> </a:t>
            </a:r>
            <a:r>
              <a:rPr lang="en-US" dirty="0"/>
              <a:t>queries and deducing unauthorized information from the legitimate responses received</a:t>
            </a:r>
            <a:r>
              <a:rPr lang="en-US" dirty="0" smtClean="0"/>
              <a:t>.</a:t>
            </a:r>
          </a:p>
          <a:p>
            <a:pPr>
              <a:buFont typeface="Wingdings" panose="05000000000000000000" pitchFamily="2" charset="2"/>
              <a:buChar char="Ø"/>
            </a:pPr>
            <a:r>
              <a:rPr lang="en-US" dirty="0"/>
              <a:t> The inference problem arises when the combination of a number of data items is more sensitive than the individual items, or when a combination of data items can be used to infer data of a higher </a:t>
            </a:r>
            <a:r>
              <a:rPr lang="en-US" dirty="0" smtClean="0"/>
              <a:t>sensitivity</a:t>
            </a:r>
          </a:p>
          <a:p>
            <a:pPr>
              <a:buFont typeface="Wingdings" panose="05000000000000000000" pitchFamily="2" charset="2"/>
              <a:buChar char="Ø"/>
            </a:pPr>
            <a:r>
              <a:rPr lang="en-US" dirty="0"/>
              <a:t>Metadata refers to knowledge about correlations or dependencies among data items that can be used to deduce information not otherwise available to a particular user</a:t>
            </a:r>
          </a:p>
        </p:txBody>
      </p:sp>
    </p:spTree>
    <p:extLst>
      <p:ext uri="{BB962C8B-B14F-4D97-AF65-F5344CB8AC3E}">
        <p14:creationId xmlns:p14="http://schemas.microsoft.com/office/powerpoint/2010/main" val="1841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12" y="685800"/>
            <a:ext cx="9751060" cy="5384800"/>
          </a:xfrm>
        </p:spPr>
        <p:txBody>
          <a:bodyPr/>
          <a:lstStyle/>
          <a:p>
            <a:pPr>
              <a:buFont typeface="Wingdings" panose="05000000000000000000" pitchFamily="2" charset="2"/>
              <a:buChar char="Ø"/>
            </a:pPr>
            <a:r>
              <a:rPr lang="en-US" dirty="0"/>
              <a:t> The information transfer path by which unauthorized data is obtained is </a:t>
            </a:r>
            <a:r>
              <a:rPr lang="en-US" dirty="0" smtClean="0"/>
              <a:t>referred </a:t>
            </a:r>
            <a:r>
              <a:rPr lang="en-US" dirty="0"/>
              <a:t>to as an inference channel. </a:t>
            </a:r>
            <a:endParaRPr lang="en-US" dirty="0" smtClean="0"/>
          </a:p>
          <a:p>
            <a:pPr>
              <a:buFont typeface="Wingdings" panose="05000000000000000000" pitchFamily="2" charset="2"/>
              <a:buChar char="Ø"/>
            </a:pPr>
            <a:r>
              <a:rPr lang="en-US" dirty="0"/>
              <a:t> two inference techniques can be used to derive additional information: analyzing functional dependencies between attributes within a table or across tables, and merging views with the same constraints.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2667000"/>
            <a:ext cx="10363200" cy="3886200"/>
          </a:xfrm>
          <a:prstGeom prst="rect">
            <a:avLst/>
          </a:prstGeom>
        </p:spPr>
      </p:pic>
    </p:spTree>
    <p:extLst>
      <p:ext uri="{BB962C8B-B14F-4D97-AF65-F5344CB8AC3E}">
        <p14:creationId xmlns:p14="http://schemas.microsoft.com/office/powerpoint/2010/main" val="21383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smtClean="0">
                <a:solidFill>
                  <a:schemeClr val="tx2"/>
                </a:solidFill>
              </a:rPr>
              <a:t>Chapter Content</a:t>
            </a:r>
            <a:endParaRPr lang="en-US" sz="4000" dirty="0">
              <a:solidFill>
                <a:schemeClr val="tx2"/>
              </a:solidFill>
            </a:endParaRPr>
          </a:p>
        </p:txBody>
      </p:sp>
      <p:sp>
        <p:nvSpPr>
          <p:cNvPr id="14" name="Content Placeholder 13"/>
          <p:cNvSpPr>
            <a:spLocks noGrp="1"/>
          </p:cNvSpPr>
          <p:nvPr>
            <p:ph idx="1"/>
          </p:nvPr>
        </p:nvSpPr>
        <p:spPr>
          <a:xfrm>
            <a:off x="1065212" y="1676400"/>
            <a:ext cx="9751060" cy="5029200"/>
          </a:xfrm>
        </p:spPr>
        <p:txBody>
          <a:bodyPr>
            <a:normAutofit/>
          </a:bodyPr>
          <a:lstStyle/>
          <a:p>
            <a:r>
              <a:rPr lang="en-US" dirty="0"/>
              <a:t>The Need For Database Security Add your second bullet point here</a:t>
            </a:r>
          </a:p>
          <a:p>
            <a:r>
              <a:rPr lang="en-US" dirty="0"/>
              <a:t>Database Management </a:t>
            </a:r>
            <a:r>
              <a:rPr lang="en-US" dirty="0" smtClean="0"/>
              <a:t>Systems</a:t>
            </a:r>
          </a:p>
          <a:p>
            <a:r>
              <a:rPr lang="en-US" dirty="0"/>
              <a:t>Relational </a:t>
            </a:r>
            <a:r>
              <a:rPr lang="en-US" dirty="0" smtClean="0"/>
              <a:t>Databases</a:t>
            </a:r>
          </a:p>
          <a:p>
            <a:r>
              <a:rPr lang="en-US" dirty="0"/>
              <a:t>SQL Injection </a:t>
            </a:r>
            <a:r>
              <a:rPr lang="en-US" dirty="0" smtClean="0"/>
              <a:t>Attacks</a:t>
            </a:r>
          </a:p>
          <a:p>
            <a:r>
              <a:rPr lang="en-US" dirty="0"/>
              <a:t>Database Access </a:t>
            </a:r>
            <a:r>
              <a:rPr lang="en-US" dirty="0" smtClean="0"/>
              <a:t>Control</a:t>
            </a:r>
          </a:p>
          <a:p>
            <a:r>
              <a:rPr lang="en-US" dirty="0"/>
              <a:t>Inference</a:t>
            </a:r>
          </a:p>
          <a:p>
            <a:r>
              <a:rPr lang="en-US" dirty="0"/>
              <a:t>Database Encryption</a:t>
            </a:r>
          </a:p>
          <a:p>
            <a:r>
              <a:rPr lang="en-US" dirty="0"/>
              <a:t>Cloud Computing</a:t>
            </a:r>
          </a:p>
          <a:p>
            <a:r>
              <a:rPr lang="en-US" dirty="0"/>
              <a:t>Cloud Security Risks And Countermeasures</a:t>
            </a:r>
          </a:p>
          <a:p>
            <a:r>
              <a:rPr lang="en-US" dirty="0"/>
              <a:t>Data Protection In The Cloud</a:t>
            </a:r>
          </a:p>
          <a:p>
            <a:r>
              <a:rPr lang="en-US" dirty="0"/>
              <a:t> Cloud Security As A Service</a:t>
            </a:r>
          </a:p>
          <a:p>
            <a:pPr marL="0" indent="0">
              <a:buNone/>
            </a:pPr>
            <a:endParaRPr lang="en-US" dirty="0"/>
          </a:p>
        </p:txBody>
      </p:sp>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88" y="-76200"/>
            <a:ext cx="12342813" cy="6724275"/>
          </a:xfrm>
        </p:spPr>
      </p:pic>
    </p:spTree>
    <p:extLst>
      <p:ext uri="{BB962C8B-B14F-4D97-AF65-F5344CB8AC3E}">
        <p14:creationId xmlns:p14="http://schemas.microsoft.com/office/powerpoint/2010/main" val="212045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219200"/>
            <a:ext cx="8594429" cy="1320800"/>
          </a:xfrm>
        </p:spPr>
        <p:txBody>
          <a:bodyPr/>
          <a:lstStyle/>
          <a:p>
            <a:r>
              <a:rPr lang="en-US" b="1" dirty="0">
                <a:solidFill>
                  <a:srgbClr val="0070C0"/>
                </a:solidFill>
              </a:rPr>
              <a:t>DATABASE ENCRYPTION</a:t>
            </a:r>
          </a:p>
        </p:txBody>
      </p:sp>
      <p:sp>
        <p:nvSpPr>
          <p:cNvPr id="3" name="Content Placeholder 2"/>
          <p:cNvSpPr>
            <a:spLocks noGrp="1"/>
          </p:cNvSpPr>
          <p:nvPr>
            <p:ph idx="1"/>
          </p:nvPr>
        </p:nvSpPr>
        <p:spPr/>
        <p:txBody>
          <a:bodyPr>
            <a:normAutofit/>
          </a:bodyPr>
          <a:lstStyle/>
          <a:p>
            <a:pPr marL="0" indent="0" algn="just">
              <a:buNone/>
            </a:pPr>
            <a:r>
              <a:rPr lang="en-US" dirty="0"/>
              <a:t>The database is typically the most valuable information resource for any organization and is therefore protected by multiple layers of security, including firewalls, authentication mechanisms, general access control systems, and database access control systems. In addition, for particularly sensitive data, database encryption is warranted and often implemented. Encryption becomes the last line of defense in database </a:t>
            </a:r>
            <a:r>
              <a:rPr lang="en-US" dirty="0" smtClean="0"/>
              <a:t>security</a:t>
            </a:r>
          </a:p>
          <a:p>
            <a:pPr marL="0" indent="0">
              <a:buNone/>
            </a:pPr>
            <a:r>
              <a:rPr lang="en-US" dirty="0"/>
              <a:t>There are two disadvantages to database </a:t>
            </a:r>
            <a:r>
              <a:rPr lang="en-US" dirty="0" smtClean="0"/>
              <a:t>encryption</a:t>
            </a:r>
          </a:p>
          <a:p>
            <a:pPr marL="0" indent="0">
              <a:buNone/>
            </a:pPr>
            <a:r>
              <a:rPr lang="en-US" sz="3900" b="1" dirty="0" smtClean="0">
                <a:solidFill>
                  <a:srgbClr val="000000"/>
                </a:solidFill>
              </a:rPr>
              <a:t>1.</a:t>
            </a:r>
            <a:r>
              <a:rPr lang="en-US" b="1" dirty="0" smtClean="0">
                <a:solidFill>
                  <a:srgbClr val="000000"/>
                </a:solidFill>
              </a:rPr>
              <a:t>Key management:</a:t>
            </a:r>
          </a:p>
          <a:p>
            <a:pPr marL="0" indent="0">
              <a:buNone/>
            </a:pPr>
            <a:r>
              <a:rPr lang="en-US" sz="3600" dirty="0" smtClean="0">
                <a:solidFill>
                  <a:srgbClr val="000000"/>
                </a:solidFill>
              </a:rPr>
              <a:t>2.</a:t>
            </a:r>
            <a:r>
              <a:rPr lang="en-US" b="1" dirty="0" smtClean="0">
                <a:solidFill>
                  <a:srgbClr val="000000"/>
                </a:solidFill>
              </a:rPr>
              <a:t>Inflexibility</a:t>
            </a:r>
            <a:r>
              <a:rPr lang="en-US" b="1" dirty="0">
                <a:solidFill>
                  <a:srgbClr val="000000"/>
                </a:solidFill>
              </a:rPr>
              <a:t>: </a:t>
            </a:r>
            <a:r>
              <a:rPr lang="en-US" dirty="0"/>
              <a:t>When part or all of the database is encrypted, it becomes more difficult to perform record searching.</a:t>
            </a:r>
          </a:p>
        </p:txBody>
      </p:sp>
    </p:spTree>
    <p:extLst>
      <p:ext uri="{BB962C8B-B14F-4D97-AF65-F5344CB8AC3E}">
        <p14:creationId xmlns:p14="http://schemas.microsoft.com/office/powerpoint/2010/main" val="154461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612" y="1143000"/>
            <a:ext cx="8594429" cy="5203163"/>
          </a:xfrm>
        </p:spPr>
        <p:txBody>
          <a:bodyPr/>
          <a:lstStyle/>
          <a:p>
            <a:pPr marL="0" indent="0">
              <a:buNone/>
            </a:pPr>
            <a:r>
              <a:rPr lang="en-US" sz="3200" b="1" dirty="0">
                <a:solidFill>
                  <a:schemeClr val="tx2"/>
                </a:solidFill>
              </a:rPr>
              <a:t>Data Encryption</a:t>
            </a:r>
          </a:p>
          <a:p>
            <a:pPr marL="0" indent="0">
              <a:buNone/>
            </a:pPr>
            <a:r>
              <a:rPr lang="en-US" sz="2200" dirty="0"/>
              <a:t>It is the process that uses an the algorithm to transform/control store data in database tables into cipher encrypted text . Purpose of data encryption is to protect data to malicious uses.</a:t>
            </a:r>
          </a:p>
          <a:p>
            <a:pPr marL="0" indent="0">
              <a:buNone/>
            </a:pPr>
            <a:r>
              <a:rPr lang="en-US" sz="2200" dirty="0"/>
              <a:t>There are use many method to encrypt data . Some of those are…</a:t>
            </a:r>
          </a:p>
          <a:p>
            <a:pPr marL="0" indent="0">
              <a:buNone/>
            </a:pPr>
            <a:r>
              <a:rPr lang="en-US" sz="2200" dirty="0">
                <a:solidFill>
                  <a:srgbClr val="00B050"/>
                </a:solidFill>
              </a:rPr>
              <a:t>1.Transparent/External               2.Cdumn-level</a:t>
            </a:r>
          </a:p>
          <a:p>
            <a:pPr marL="0" indent="0">
              <a:buNone/>
            </a:pPr>
            <a:r>
              <a:rPr lang="en-US" sz="2200" dirty="0">
                <a:solidFill>
                  <a:srgbClr val="00B050"/>
                </a:solidFill>
              </a:rPr>
              <a:t>3.Symmetric                                   4.Asymmetric</a:t>
            </a:r>
          </a:p>
          <a:p>
            <a:pPr marL="0" indent="0">
              <a:buNone/>
            </a:pPr>
            <a:r>
              <a:rPr lang="en-US" sz="2200" dirty="0">
                <a:solidFill>
                  <a:srgbClr val="00B050"/>
                </a:solidFill>
              </a:rPr>
              <a:t>5.Application </a:t>
            </a:r>
            <a:r>
              <a:rPr lang="en-US" sz="2200" dirty="0" err="1">
                <a:solidFill>
                  <a:srgbClr val="00B050"/>
                </a:solidFill>
              </a:rPr>
              <a:t>LEvel</a:t>
            </a:r>
            <a:endParaRPr lang="en-US" sz="2200" dirty="0">
              <a:solidFill>
                <a:srgbClr val="00B050"/>
              </a:solidFill>
            </a:endParaRPr>
          </a:p>
          <a:p>
            <a:endParaRPr lang="en-US" dirty="0"/>
          </a:p>
        </p:txBody>
      </p:sp>
    </p:spTree>
    <p:extLst>
      <p:ext uri="{BB962C8B-B14F-4D97-AF65-F5344CB8AC3E}">
        <p14:creationId xmlns:p14="http://schemas.microsoft.com/office/powerpoint/2010/main" val="268129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685800"/>
          </a:xfrm>
        </p:spPr>
        <p:txBody>
          <a:bodyPr/>
          <a:lstStyle/>
          <a:p>
            <a:r>
              <a:rPr lang="en-US" dirty="0">
                <a:solidFill>
                  <a:srgbClr val="00B050"/>
                </a:solidFill>
              </a:rPr>
              <a:t>Transparent/External</a:t>
            </a:r>
            <a:endParaRPr lang="en-US" dirty="0"/>
          </a:p>
        </p:txBody>
      </p:sp>
      <p:sp>
        <p:nvSpPr>
          <p:cNvPr id="3" name="Content Placeholder 2"/>
          <p:cNvSpPr>
            <a:spLocks noGrp="1"/>
          </p:cNvSpPr>
          <p:nvPr>
            <p:ph idx="1"/>
          </p:nvPr>
        </p:nvSpPr>
        <p:spPr>
          <a:xfrm>
            <a:off x="677157" y="1371600"/>
            <a:ext cx="9151055" cy="5257800"/>
          </a:xfrm>
        </p:spPr>
        <p:txBody>
          <a:bodyPr/>
          <a:lstStyle/>
          <a:p>
            <a:r>
              <a:rPr lang="en-US" dirty="0"/>
              <a:t>All the database and backup are  encrypted with a single encryption.</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7467365"/>
              </p:ext>
            </p:extLst>
          </p:nvPr>
        </p:nvGraphicFramePr>
        <p:xfrm>
          <a:off x="303212" y="4191000"/>
          <a:ext cx="1828800" cy="1147092"/>
        </p:xfrm>
        <a:graphic>
          <a:graphicData uri="http://schemas.openxmlformats.org/drawingml/2006/table">
            <a:tbl>
              <a:tblPr firstRow="1" bandRow="1">
                <a:tableStyleId>{5C22544A-7EE6-4342-B048-85BDC9FD1C3A}</a:tableStyleId>
              </a:tblPr>
              <a:tblGrid>
                <a:gridCol w="914400"/>
                <a:gridCol w="914400"/>
              </a:tblGrid>
              <a:tr h="382364">
                <a:tc>
                  <a:txBody>
                    <a:bodyPr/>
                    <a:lstStyle/>
                    <a:p>
                      <a:r>
                        <a:rPr lang="en-US" dirty="0" err="1" smtClean="0"/>
                        <a:t>Emp</a:t>
                      </a:r>
                      <a:r>
                        <a:rPr lang="en-US" baseline="0" dirty="0" err="1" smtClean="0"/>
                        <a:t>ID</a:t>
                      </a:r>
                      <a:endParaRPr lang="en-US" dirty="0"/>
                    </a:p>
                  </a:txBody>
                  <a:tcPr/>
                </a:tc>
                <a:tc>
                  <a:txBody>
                    <a:bodyPr/>
                    <a:lstStyle/>
                    <a:p>
                      <a:r>
                        <a:rPr lang="en-US" dirty="0" smtClean="0"/>
                        <a:t>Sal</a:t>
                      </a:r>
                      <a:endParaRPr lang="en-US" dirty="0"/>
                    </a:p>
                  </a:txBody>
                  <a:tcPr/>
                </a:tc>
              </a:tr>
              <a:tr h="382364">
                <a:tc>
                  <a:txBody>
                    <a:bodyPr/>
                    <a:lstStyle/>
                    <a:p>
                      <a:r>
                        <a:rPr lang="en-US" dirty="0" smtClean="0"/>
                        <a:t>1</a:t>
                      </a:r>
                      <a:endParaRPr lang="en-US" dirty="0"/>
                    </a:p>
                  </a:txBody>
                  <a:tcPr/>
                </a:tc>
                <a:tc>
                  <a:txBody>
                    <a:bodyPr/>
                    <a:lstStyle/>
                    <a:p>
                      <a:r>
                        <a:rPr lang="en-US" dirty="0" smtClean="0"/>
                        <a:t>1000</a:t>
                      </a:r>
                      <a:endParaRPr lang="en-US" dirty="0"/>
                    </a:p>
                  </a:txBody>
                  <a:tcPr/>
                </a:tc>
              </a:tr>
              <a:tr h="382364">
                <a:tc>
                  <a:txBody>
                    <a:bodyPr/>
                    <a:lstStyle/>
                    <a:p>
                      <a:r>
                        <a:rPr lang="en-US" dirty="0" smtClean="0"/>
                        <a:t>2</a:t>
                      </a:r>
                      <a:endParaRPr lang="en-US" dirty="0"/>
                    </a:p>
                  </a:txBody>
                  <a:tcPr/>
                </a:tc>
                <a:tc>
                  <a:txBody>
                    <a:bodyPr/>
                    <a:lstStyle/>
                    <a:p>
                      <a:r>
                        <a:rPr lang="en-US" dirty="0" smtClean="0"/>
                        <a:t>2000</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81204290"/>
              </p:ext>
            </p:extLst>
          </p:nvPr>
        </p:nvGraphicFramePr>
        <p:xfrm>
          <a:off x="8503099" y="3796715"/>
          <a:ext cx="1935592" cy="1843278"/>
        </p:xfrm>
        <a:graphic>
          <a:graphicData uri="http://schemas.openxmlformats.org/drawingml/2006/table">
            <a:tbl>
              <a:tblPr firstRow="1" bandRow="1">
                <a:tableStyleId>{5C22544A-7EE6-4342-B048-85BDC9FD1C3A}</a:tableStyleId>
              </a:tblPr>
              <a:tblGrid>
                <a:gridCol w="967796"/>
                <a:gridCol w="967796"/>
              </a:tblGrid>
              <a:tr h="614426">
                <a:tc>
                  <a:txBody>
                    <a:bodyPr/>
                    <a:lstStyle/>
                    <a:p>
                      <a:r>
                        <a:rPr lang="en-US" dirty="0" err="1" smtClean="0"/>
                        <a:t>Emp</a:t>
                      </a:r>
                      <a:r>
                        <a:rPr lang="en-US" baseline="0" dirty="0" err="1" smtClean="0"/>
                        <a:t>ID</a:t>
                      </a:r>
                      <a:endParaRPr lang="en-US" dirty="0"/>
                    </a:p>
                  </a:txBody>
                  <a:tcPr/>
                </a:tc>
                <a:tc>
                  <a:txBody>
                    <a:bodyPr/>
                    <a:lstStyle/>
                    <a:p>
                      <a:r>
                        <a:rPr lang="en-US" dirty="0" smtClean="0"/>
                        <a:t>Sal</a:t>
                      </a:r>
                      <a:endParaRPr lang="en-US" dirty="0"/>
                    </a:p>
                  </a:txBody>
                  <a:tcPr/>
                </a:tc>
              </a:tr>
              <a:tr h="614426">
                <a:tc>
                  <a:txBody>
                    <a:bodyPr/>
                    <a:lstStyle/>
                    <a:p>
                      <a:r>
                        <a:rPr lang="en-US" dirty="0" smtClean="0"/>
                        <a:t>#a</a:t>
                      </a:r>
                      <a:endParaRPr lang="en-US" dirty="0"/>
                    </a:p>
                  </a:txBody>
                  <a:tcPr/>
                </a:tc>
                <a:tc>
                  <a:txBody>
                    <a:bodyPr/>
                    <a:lstStyle/>
                    <a:p>
                      <a:r>
                        <a:rPr lang="en-US" dirty="0" smtClean="0"/>
                        <a:t>$q2c1</a:t>
                      </a:r>
                      <a:endParaRPr lang="en-US" dirty="0"/>
                    </a:p>
                  </a:txBody>
                  <a:tcPr/>
                </a:tc>
              </a:tr>
              <a:tr h="614426">
                <a:tc>
                  <a:txBody>
                    <a:bodyPr/>
                    <a:lstStyle/>
                    <a:p>
                      <a:r>
                        <a:rPr lang="en-US" dirty="0" smtClean="0"/>
                        <a:t>#b</a:t>
                      </a:r>
                      <a:endParaRPr lang="en-US" dirty="0"/>
                    </a:p>
                  </a:txBody>
                  <a:tcPr/>
                </a:tc>
                <a:tc>
                  <a:txBody>
                    <a:bodyPr/>
                    <a:lstStyle/>
                    <a:p>
                      <a:r>
                        <a:rPr lang="en-US" dirty="0" smtClean="0"/>
                        <a:t>$a3fn</a:t>
                      </a:r>
                      <a:endParaRPr lang="en-US" dirty="0"/>
                    </a:p>
                  </a:txBody>
                  <a:tcPr/>
                </a:tc>
              </a:tr>
            </a:tbl>
          </a:graphicData>
        </a:graphic>
      </p:graphicFrame>
      <p:sp>
        <p:nvSpPr>
          <p:cNvPr id="6" name="Flowchart: Magnetic Disk 5"/>
          <p:cNvSpPr/>
          <p:nvPr/>
        </p:nvSpPr>
        <p:spPr>
          <a:xfrm>
            <a:off x="2665412" y="4743086"/>
            <a:ext cx="914400" cy="612648"/>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7" name="Flowchart: Magnetic Disk 6"/>
          <p:cNvSpPr/>
          <p:nvPr/>
        </p:nvSpPr>
        <p:spPr>
          <a:xfrm>
            <a:off x="6932612" y="4773367"/>
            <a:ext cx="914400" cy="612648"/>
          </a:xfrm>
          <a:prstGeom prst="flowChartMagneticDisk">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sp>
        <p:nvSpPr>
          <p:cNvPr id="8" name="Rectangle 7"/>
          <p:cNvSpPr/>
          <p:nvPr/>
        </p:nvSpPr>
        <p:spPr>
          <a:xfrm>
            <a:off x="4418012" y="2743200"/>
            <a:ext cx="1676400" cy="2612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External security Module</a:t>
            </a:r>
          </a:p>
          <a:p>
            <a:pPr algn="ctr"/>
            <a:r>
              <a:rPr lang="en-US"/>
              <a:t>Key</a:t>
            </a:r>
            <a:endParaRPr lang="en-US" dirty="0"/>
          </a:p>
        </p:txBody>
      </p:sp>
      <p:sp>
        <p:nvSpPr>
          <p:cNvPr id="9" name="Rectangle 8"/>
          <p:cNvSpPr/>
          <p:nvPr/>
        </p:nvSpPr>
        <p:spPr>
          <a:xfrm>
            <a:off x="303212" y="5562600"/>
            <a:ext cx="144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Emp</a:t>
            </a:r>
            <a:r>
              <a:rPr lang="en-US" dirty="0" smtClean="0"/>
              <a:t> table</a:t>
            </a:r>
            <a:endParaRPr lang="en-US" dirty="0"/>
          </a:p>
        </p:txBody>
      </p:sp>
      <p:sp>
        <p:nvSpPr>
          <p:cNvPr id="10" name="Rectangle 9"/>
          <p:cNvSpPr/>
          <p:nvPr/>
        </p:nvSpPr>
        <p:spPr>
          <a:xfrm>
            <a:off x="2296130" y="5449824"/>
            <a:ext cx="144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Clear text</a:t>
            </a:r>
            <a:endParaRPr lang="en-US" dirty="0"/>
          </a:p>
        </p:txBody>
      </p:sp>
      <p:sp>
        <p:nvSpPr>
          <p:cNvPr id="11" name="Rectangle 10"/>
          <p:cNvSpPr/>
          <p:nvPr/>
        </p:nvSpPr>
        <p:spPr>
          <a:xfrm>
            <a:off x="4398997" y="5512574"/>
            <a:ext cx="144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TDE</a:t>
            </a:r>
            <a:endParaRPr lang="en-US" dirty="0"/>
          </a:p>
        </p:txBody>
      </p:sp>
      <p:sp>
        <p:nvSpPr>
          <p:cNvPr id="12" name="Rectangle 11"/>
          <p:cNvSpPr/>
          <p:nvPr/>
        </p:nvSpPr>
        <p:spPr>
          <a:xfrm>
            <a:off x="6704012" y="5639993"/>
            <a:ext cx="144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Cipher text</a:t>
            </a:r>
            <a:endParaRPr lang="en-US" dirty="0"/>
          </a:p>
        </p:txBody>
      </p:sp>
      <p:sp>
        <p:nvSpPr>
          <p:cNvPr id="13" name="Rectangle 12"/>
          <p:cNvSpPr/>
          <p:nvPr/>
        </p:nvSpPr>
        <p:spPr>
          <a:xfrm>
            <a:off x="8809020" y="5726597"/>
            <a:ext cx="144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Emp</a:t>
            </a:r>
            <a:r>
              <a:rPr lang="en-US" dirty="0" smtClean="0"/>
              <a:t> table</a:t>
            </a:r>
            <a:endParaRPr lang="en-US" dirty="0"/>
          </a:p>
        </p:txBody>
      </p:sp>
      <p:sp>
        <p:nvSpPr>
          <p:cNvPr id="14" name="Rectangle 13"/>
          <p:cNvSpPr/>
          <p:nvPr/>
        </p:nvSpPr>
        <p:spPr>
          <a:xfrm>
            <a:off x="4806067" y="4648200"/>
            <a:ext cx="914400" cy="2286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Encryption</a:t>
            </a:r>
            <a:endParaRPr lang="en-US" sz="1200" dirty="0"/>
          </a:p>
        </p:txBody>
      </p:sp>
      <p:sp>
        <p:nvSpPr>
          <p:cNvPr id="15" name="Rectangle 14"/>
          <p:cNvSpPr/>
          <p:nvPr/>
        </p:nvSpPr>
        <p:spPr>
          <a:xfrm>
            <a:off x="4795483" y="4974734"/>
            <a:ext cx="924983" cy="209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Decryption</a:t>
            </a:r>
            <a:endParaRPr lang="en-US" sz="1200" dirty="0"/>
          </a:p>
        </p:txBody>
      </p:sp>
      <p:cxnSp>
        <p:nvCxnSpPr>
          <p:cNvPr id="17" name="Straight Arrow Connector 16"/>
          <p:cNvCxnSpPr/>
          <p:nvPr/>
        </p:nvCxnSpPr>
        <p:spPr>
          <a:xfrm>
            <a:off x="2157309" y="4891179"/>
            <a:ext cx="457200" cy="7467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612017" y="4773367"/>
            <a:ext cx="786980" cy="1683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132012" y="5143500"/>
            <a:ext cx="453674" cy="4114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610856" y="5079691"/>
            <a:ext cx="995892" cy="11330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194122" y="5192998"/>
            <a:ext cx="699351" cy="3081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740086" y="4794636"/>
            <a:ext cx="1161482" cy="13388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7847012" y="4857518"/>
            <a:ext cx="685800" cy="10833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7847012" y="5207030"/>
            <a:ext cx="699351" cy="3081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8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158" y="914400"/>
            <a:ext cx="8594429" cy="5126963"/>
          </a:xfrm>
        </p:spPr>
        <p:txBody>
          <a:bodyPr/>
          <a:lstStyle/>
          <a:p>
            <a:pPr marL="0" indent="0">
              <a:buNone/>
            </a:pPr>
            <a:r>
              <a:rPr lang="en-US" sz="2200" dirty="0" err="1">
                <a:solidFill>
                  <a:srgbClr val="00B050"/>
                </a:solidFill>
              </a:rPr>
              <a:t>Cdumn</a:t>
            </a:r>
            <a:r>
              <a:rPr lang="en-US" sz="2200" dirty="0">
                <a:solidFill>
                  <a:srgbClr val="00B050"/>
                </a:solidFill>
              </a:rPr>
              <a:t>-level</a:t>
            </a:r>
            <a:endParaRPr lang="en-US" sz="2200" dirty="0" smtClean="0"/>
          </a:p>
          <a:p>
            <a:pPr marL="0" indent="0">
              <a:buNone/>
            </a:pPr>
            <a:r>
              <a:rPr lang="en-US" sz="2200" dirty="0" smtClean="0"/>
              <a:t>Individual </a:t>
            </a:r>
            <a:r>
              <a:rPr lang="en-US" sz="2200" dirty="0" err="1"/>
              <a:t>culumns</a:t>
            </a:r>
            <a:r>
              <a:rPr lang="en-US" sz="2200" dirty="0"/>
              <a:t> can be encrypted with a separate key.</a:t>
            </a:r>
          </a:p>
          <a:p>
            <a:pPr marL="0" indent="0">
              <a:buNone/>
            </a:pPr>
            <a:r>
              <a:rPr lang="en-US" sz="2200" dirty="0">
                <a:solidFill>
                  <a:srgbClr val="00B050"/>
                </a:solidFill>
              </a:rPr>
              <a:t>Symmetric</a:t>
            </a:r>
          </a:p>
          <a:p>
            <a:pPr marL="0" indent="0">
              <a:buNone/>
            </a:pPr>
            <a:r>
              <a:rPr lang="en-US" sz="2200" dirty="0"/>
              <a:t>Private key is used for view or access the data.</a:t>
            </a:r>
          </a:p>
          <a:p>
            <a:pPr marL="0" indent="0">
              <a:buNone/>
            </a:pPr>
            <a:r>
              <a:rPr lang="en-US" sz="2200" dirty="0">
                <a:solidFill>
                  <a:srgbClr val="00B050"/>
                </a:solidFill>
              </a:rPr>
              <a:t>Asymmetric</a:t>
            </a:r>
          </a:p>
          <a:p>
            <a:pPr marL="0" indent="0">
              <a:buNone/>
            </a:pPr>
            <a:r>
              <a:rPr lang="en-US" sz="2200" dirty="0"/>
              <a:t>Separate key are use to encrypt and decrypt the data</a:t>
            </a:r>
          </a:p>
          <a:p>
            <a:pPr marL="0" indent="0">
              <a:buNone/>
            </a:pPr>
            <a:r>
              <a:rPr lang="en-US" sz="2200" dirty="0">
                <a:solidFill>
                  <a:srgbClr val="00B050"/>
                </a:solidFill>
              </a:rPr>
              <a:t>Application Level</a:t>
            </a:r>
          </a:p>
          <a:p>
            <a:pPr marL="0" indent="0">
              <a:buNone/>
            </a:pPr>
            <a:r>
              <a:rPr lang="en-US" sz="2200" dirty="0"/>
              <a:t>Application level use to data </a:t>
            </a:r>
            <a:r>
              <a:rPr lang="en-US" sz="2200" dirty="0" err="1"/>
              <a:t>encryption.Here</a:t>
            </a:r>
            <a:r>
              <a:rPr lang="en-US" sz="2200" dirty="0"/>
              <a:t> encryption happen first and then store the data</a:t>
            </a:r>
          </a:p>
          <a:p>
            <a:endParaRPr lang="en-US" dirty="0"/>
          </a:p>
        </p:txBody>
      </p:sp>
    </p:spTree>
    <p:extLst>
      <p:ext uri="{BB962C8B-B14F-4D97-AF65-F5344CB8AC3E}">
        <p14:creationId xmlns:p14="http://schemas.microsoft.com/office/powerpoint/2010/main" val="61737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solidFill>
                  <a:srgbClr val="0070C0"/>
                </a:solidFill>
              </a:rPr>
              <a:t>CLOUD COMPUTING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3" y="1504218"/>
            <a:ext cx="9356224" cy="4566382"/>
          </a:xfrm>
        </p:spPr>
      </p:pic>
    </p:spTree>
    <p:extLst>
      <p:ext uri="{BB962C8B-B14F-4D97-AF65-F5344CB8AC3E}">
        <p14:creationId xmlns:p14="http://schemas.microsoft.com/office/powerpoint/2010/main" val="37362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914400"/>
            <a:ext cx="9015803" cy="5003800"/>
          </a:xfrm>
        </p:spPr>
      </p:pic>
    </p:spTree>
    <p:extLst>
      <p:ext uri="{BB962C8B-B14F-4D97-AF65-F5344CB8AC3E}">
        <p14:creationId xmlns:p14="http://schemas.microsoft.com/office/powerpoint/2010/main" val="149671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612" y="914400"/>
            <a:ext cx="9677400" cy="5156200"/>
          </a:xfrm>
        </p:spPr>
      </p:pic>
    </p:spTree>
    <p:extLst>
      <p:ext uri="{BB962C8B-B14F-4D97-AF65-F5344CB8AC3E}">
        <p14:creationId xmlns:p14="http://schemas.microsoft.com/office/powerpoint/2010/main" val="92512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990600"/>
            <a:ext cx="10515600" cy="5080000"/>
          </a:xfrm>
        </p:spPr>
      </p:pic>
    </p:spTree>
    <p:extLst>
      <p:ext uri="{BB962C8B-B14F-4D97-AF65-F5344CB8AC3E}">
        <p14:creationId xmlns:p14="http://schemas.microsoft.com/office/powerpoint/2010/main" val="74307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685800"/>
            <a:ext cx="10668000" cy="5384800"/>
          </a:xfrm>
        </p:spPr>
      </p:pic>
    </p:spTree>
    <p:extLst>
      <p:ext uri="{BB962C8B-B14F-4D97-AF65-F5344CB8AC3E}">
        <p14:creationId xmlns:p14="http://schemas.microsoft.com/office/powerpoint/2010/main" val="120547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052" y="609600"/>
            <a:ext cx="8594429" cy="1320800"/>
          </a:xfrm>
        </p:spPr>
        <p:txBody>
          <a:bodyPr/>
          <a:lstStyle/>
          <a:p>
            <a:r>
              <a:rPr lang="en-US" b="1" dirty="0">
                <a:solidFill>
                  <a:srgbClr val="0070C0"/>
                </a:solidFill>
              </a:rPr>
              <a:t>The Need For Database Security </a:t>
            </a:r>
            <a:endParaRPr lang="en-US" dirty="0"/>
          </a:p>
        </p:txBody>
      </p:sp>
      <p:sp>
        <p:nvSpPr>
          <p:cNvPr id="3" name="Content Placeholder 2"/>
          <p:cNvSpPr>
            <a:spLocks noGrp="1"/>
          </p:cNvSpPr>
          <p:nvPr>
            <p:ph idx="1"/>
          </p:nvPr>
        </p:nvSpPr>
        <p:spPr/>
        <p:txBody>
          <a:bodyPr/>
          <a:lstStyle/>
          <a:p>
            <a:r>
              <a:rPr lang="en-US" dirty="0"/>
              <a:t>In today’s world, we need everything secured whether it is your mobile phone , computer , vehicle or almost anything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3619500"/>
            <a:ext cx="2192636" cy="17716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212" y="3505200"/>
            <a:ext cx="2667000" cy="20002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223" y="3724275"/>
            <a:ext cx="2733675" cy="1666875"/>
          </a:xfrm>
          <a:prstGeom prst="rect">
            <a:avLst/>
          </a:prstGeom>
        </p:spPr>
      </p:pic>
    </p:spTree>
    <p:extLst>
      <p:ext uri="{BB962C8B-B14F-4D97-AF65-F5344CB8AC3E}">
        <p14:creationId xmlns:p14="http://schemas.microsoft.com/office/powerpoint/2010/main" val="43701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012" y="685800"/>
            <a:ext cx="10591799" cy="5384800"/>
          </a:xfrm>
        </p:spPr>
      </p:pic>
    </p:spTree>
    <p:extLst>
      <p:ext uri="{BB962C8B-B14F-4D97-AF65-F5344CB8AC3E}">
        <p14:creationId xmlns:p14="http://schemas.microsoft.com/office/powerpoint/2010/main" val="26705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685800"/>
            <a:ext cx="10591800" cy="5384800"/>
          </a:xfrm>
        </p:spPr>
      </p:pic>
    </p:spTree>
    <p:extLst>
      <p:ext uri="{BB962C8B-B14F-4D97-AF65-F5344CB8AC3E}">
        <p14:creationId xmlns:p14="http://schemas.microsoft.com/office/powerpoint/2010/main" val="28796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533400"/>
            <a:ext cx="10668000" cy="5537200"/>
          </a:xfrm>
        </p:spPr>
      </p:pic>
    </p:spTree>
    <p:extLst>
      <p:ext uri="{BB962C8B-B14F-4D97-AF65-F5344CB8AC3E}">
        <p14:creationId xmlns:p14="http://schemas.microsoft.com/office/powerpoint/2010/main" val="367185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612" y="685800"/>
            <a:ext cx="10287000" cy="5384800"/>
          </a:xfrm>
        </p:spPr>
      </p:pic>
    </p:spTree>
    <p:extLst>
      <p:ext uri="{BB962C8B-B14F-4D97-AF65-F5344CB8AC3E}">
        <p14:creationId xmlns:p14="http://schemas.microsoft.com/office/powerpoint/2010/main" val="416502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609600"/>
            <a:ext cx="10363200" cy="5461000"/>
          </a:xfrm>
        </p:spPr>
      </p:pic>
    </p:spTree>
    <p:extLst>
      <p:ext uri="{BB962C8B-B14F-4D97-AF65-F5344CB8AC3E}">
        <p14:creationId xmlns:p14="http://schemas.microsoft.com/office/powerpoint/2010/main" val="32533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612" y="533400"/>
            <a:ext cx="10591800" cy="5537200"/>
          </a:xfrm>
        </p:spPr>
      </p:pic>
    </p:spTree>
    <p:extLst>
      <p:ext uri="{BB962C8B-B14F-4D97-AF65-F5344CB8AC3E}">
        <p14:creationId xmlns:p14="http://schemas.microsoft.com/office/powerpoint/2010/main" val="131870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12" y="609600"/>
            <a:ext cx="10591799" cy="5461000"/>
          </a:xfrm>
        </p:spPr>
      </p:pic>
    </p:spTree>
    <p:extLst>
      <p:ext uri="{BB962C8B-B14F-4D97-AF65-F5344CB8AC3E}">
        <p14:creationId xmlns:p14="http://schemas.microsoft.com/office/powerpoint/2010/main" val="389778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533400"/>
            <a:ext cx="10744200" cy="5613400"/>
          </a:xfrm>
        </p:spPr>
      </p:pic>
    </p:spTree>
    <p:extLst>
      <p:ext uri="{BB962C8B-B14F-4D97-AF65-F5344CB8AC3E}">
        <p14:creationId xmlns:p14="http://schemas.microsoft.com/office/powerpoint/2010/main" val="61097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012" y="685800"/>
            <a:ext cx="10363200" cy="5384800"/>
          </a:xfrm>
        </p:spPr>
      </p:pic>
    </p:spTree>
    <p:extLst>
      <p:ext uri="{BB962C8B-B14F-4D97-AF65-F5344CB8AC3E}">
        <p14:creationId xmlns:p14="http://schemas.microsoft.com/office/powerpoint/2010/main" val="248345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12" y="762000"/>
            <a:ext cx="10591800" cy="5308600"/>
          </a:xfrm>
        </p:spPr>
      </p:pic>
    </p:spTree>
    <p:extLst>
      <p:ext uri="{BB962C8B-B14F-4D97-AF65-F5344CB8AC3E}">
        <p14:creationId xmlns:p14="http://schemas.microsoft.com/office/powerpoint/2010/main" val="219143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database security?</a:t>
            </a:r>
          </a:p>
        </p:txBody>
      </p:sp>
      <p:sp>
        <p:nvSpPr>
          <p:cNvPr id="3" name="Content Placeholder 2"/>
          <p:cNvSpPr>
            <a:spLocks noGrp="1"/>
          </p:cNvSpPr>
          <p:nvPr>
            <p:ph idx="1"/>
          </p:nvPr>
        </p:nvSpPr>
        <p:spPr/>
        <p:txBody>
          <a:bodyPr/>
          <a:lstStyle/>
          <a:p>
            <a:r>
              <a:rPr lang="en-US" dirty="0"/>
              <a:t>Database: It is a collection of information stored in a computer</a:t>
            </a:r>
          </a:p>
          <a:p>
            <a:r>
              <a:rPr lang="en-US" dirty="0"/>
              <a:t>Security : It is being free from danger</a:t>
            </a:r>
          </a:p>
          <a:p>
            <a:r>
              <a:rPr lang="en-US" dirty="0"/>
              <a:t>Database Security : It is the mechanisms that protect the database against intentional or accidental threats. Database Security is defined as the process by which “Confidentiality, Integrity and Availability” of the database can be protected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12" y="4495800"/>
            <a:ext cx="2306873" cy="17734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412" y="4646550"/>
            <a:ext cx="2243995" cy="13809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6034" y="4495800"/>
            <a:ext cx="2238318" cy="1622347"/>
          </a:xfrm>
          <a:prstGeom prst="rect">
            <a:avLst/>
          </a:prstGeom>
        </p:spPr>
      </p:pic>
    </p:spTree>
    <p:extLst>
      <p:ext uri="{BB962C8B-B14F-4D97-AF65-F5344CB8AC3E}">
        <p14:creationId xmlns:p14="http://schemas.microsoft.com/office/powerpoint/2010/main" val="3897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2" y="609600"/>
            <a:ext cx="10820400" cy="5461000"/>
          </a:xfrm>
        </p:spPr>
      </p:pic>
    </p:spTree>
    <p:extLst>
      <p:ext uri="{BB962C8B-B14F-4D97-AF65-F5344CB8AC3E}">
        <p14:creationId xmlns:p14="http://schemas.microsoft.com/office/powerpoint/2010/main" val="12215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609600"/>
            <a:ext cx="10286999" cy="5461000"/>
          </a:xfrm>
        </p:spPr>
      </p:pic>
    </p:spTree>
    <p:extLst>
      <p:ext uri="{BB962C8B-B14F-4D97-AF65-F5344CB8AC3E}">
        <p14:creationId xmlns:p14="http://schemas.microsoft.com/office/powerpoint/2010/main" val="49958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533400"/>
            <a:ext cx="10439400" cy="5537200"/>
          </a:xfrm>
        </p:spPr>
      </p:pic>
    </p:spTree>
    <p:extLst>
      <p:ext uri="{BB962C8B-B14F-4D97-AF65-F5344CB8AC3E}">
        <p14:creationId xmlns:p14="http://schemas.microsoft.com/office/powerpoint/2010/main" val="30200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012" y="533400"/>
            <a:ext cx="10896600" cy="5537200"/>
          </a:xfrm>
        </p:spPr>
      </p:pic>
    </p:spTree>
    <p:extLst>
      <p:ext uri="{BB962C8B-B14F-4D97-AF65-F5344CB8AC3E}">
        <p14:creationId xmlns:p14="http://schemas.microsoft.com/office/powerpoint/2010/main" val="340518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12" y="533400"/>
            <a:ext cx="10668000" cy="5562600"/>
          </a:xfrm>
        </p:spPr>
      </p:pic>
    </p:spTree>
    <p:extLst>
      <p:ext uri="{BB962C8B-B14F-4D97-AF65-F5344CB8AC3E}">
        <p14:creationId xmlns:p14="http://schemas.microsoft.com/office/powerpoint/2010/main" val="27859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64258"/>
            <a:ext cx="8593137" cy="3674097"/>
          </a:xfrm>
        </p:spPr>
      </p:pic>
    </p:spTree>
    <p:extLst>
      <p:ext uri="{BB962C8B-B14F-4D97-AF65-F5344CB8AC3E}">
        <p14:creationId xmlns:p14="http://schemas.microsoft.com/office/powerpoint/2010/main" val="322254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838200"/>
            <a:ext cx="9750425" cy="5119911"/>
          </a:xfrm>
        </p:spPr>
      </p:pic>
    </p:spTree>
    <p:extLst>
      <p:ext uri="{BB962C8B-B14F-4D97-AF65-F5344CB8AC3E}">
        <p14:creationId xmlns:p14="http://schemas.microsoft.com/office/powerpoint/2010/main" val="9104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8883" y="685800"/>
            <a:ext cx="9751060" cy="5384800"/>
          </a:xfrm>
        </p:spPr>
      </p:pic>
    </p:spTree>
    <p:extLst>
      <p:ext uri="{BB962C8B-B14F-4D97-AF65-F5344CB8AC3E}">
        <p14:creationId xmlns:p14="http://schemas.microsoft.com/office/powerpoint/2010/main" val="301674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2" y="609600"/>
            <a:ext cx="10439399" cy="5461000"/>
          </a:xfrm>
        </p:spPr>
      </p:pic>
    </p:spTree>
    <p:extLst>
      <p:ext uri="{BB962C8B-B14F-4D97-AF65-F5344CB8AC3E}">
        <p14:creationId xmlns:p14="http://schemas.microsoft.com/office/powerpoint/2010/main" val="25463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685800"/>
            <a:ext cx="9750425" cy="5185765"/>
          </a:xfrm>
        </p:spPr>
      </p:pic>
    </p:spTree>
    <p:extLst>
      <p:ext uri="{BB962C8B-B14F-4D97-AF65-F5344CB8AC3E}">
        <p14:creationId xmlns:p14="http://schemas.microsoft.com/office/powerpoint/2010/main" val="76762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919" y="609600"/>
            <a:ext cx="9751060" cy="533400"/>
          </a:xfrm>
        </p:spPr>
        <p:txBody>
          <a:bodyPr>
            <a:normAutofit fontScale="90000"/>
          </a:bodyPr>
          <a:lstStyle/>
          <a:p>
            <a:r>
              <a:rPr lang="en-US" dirty="0"/>
              <a:t>If there is no security to database what happens??</a:t>
            </a:r>
          </a:p>
        </p:txBody>
      </p:sp>
      <p:sp>
        <p:nvSpPr>
          <p:cNvPr id="3" name="Content Placeholder 2"/>
          <p:cNvSpPr>
            <a:spLocks noGrp="1"/>
          </p:cNvSpPr>
          <p:nvPr>
            <p:ph idx="1"/>
          </p:nvPr>
        </p:nvSpPr>
        <p:spPr>
          <a:xfrm>
            <a:off x="1218883" y="1143000"/>
            <a:ext cx="9751060" cy="4927600"/>
          </a:xfrm>
        </p:spPr>
        <p:txBody>
          <a:bodyPr>
            <a:normAutofit/>
          </a:bodyPr>
          <a:lstStyle/>
          <a:p>
            <a:r>
              <a:rPr lang="en-US" dirty="0"/>
              <a:t>It is important to restrict access to the database from authorized users to protect sensitive data.</a:t>
            </a:r>
          </a:p>
          <a:p>
            <a:pPr marL="0" indent="0">
              <a:buNone/>
            </a:pPr>
            <a:r>
              <a:rPr lang="en-US" b="1" i="1" dirty="0">
                <a:solidFill>
                  <a:schemeClr val="tx2"/>
                </a:solidFill>
              </a:rPr>
              <a:t>Organizational databases tend to concentrate sensitive information in a single logical system. Examples include:</a:t>
            </a:r>
          </a:p>
          <a:p>
            <a:r>
              <a:rPr lang="en-US" dirty="0"/>
              <a:t>Corporate financial data </a:t>
            </a:r>
          </a:p>
          <a:p>
            <a:r>
              <a:rPr lang="en-US" dirty="0"/>
              <a:t> Confidential phone records </a:t>
            </a:r>
          </a:p>
          <a:p>
            <a:r>
              <a:rPr lang="en-US" dirty="0"/>
              <a:t>Customer and employee information, such as name, Social Security number, bank account information, and credit card information </a:t>
            </a:r>
          </a:p>
          <a:p>
            <a:r>
              <a:rPr lang="en-US" dirty="0"/>
              <a:t>Proprietary product information </a:t>
            </a:r>
          </a:p>
          <a:p>
            <a:r>
              <a:rPr lang="en-US" dirty="0"/>
              <a:t>Health care information and medical records</a:t>
            </a:r>
          </a:p>
          <a:p>
            <a:endParaRPr lang="en-US" dirty="0"/>
          </a:p>
        </p:txBody>
      </p:sp>
    </p:spTree>
    <p:extLst>
      <p:ext uri="{BB962C8B-B14F-4D97-AF65-F5344CB8AC3E}">
        <p14:creationId xmlns:p14="http://schemas.microsoft.com/office/powerpoint/2010/main" val="32956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Security concern</a:t>
            </a:r>
          </a:p>
        </p:txBody>
      </p:sp>
      <p:sp>
        <p:nvSpPr>
          <p:cNvPr id="3" name="Content Placeholder 2"/>
          <p:cNvSpPr>
            <a:spLocks noGrp="1"/>
          </p:cNvSpPr>
          <p:nvPr>
            <p:ph idx="1"/>
          </p:nvPr>
        </p:nvSpPr>
        <p:spPr/>
        <p:txBody>
          <a:bodyPr>
            <a:normAutofit/>
          </a:bodyPr>
          <a:lstStyle/>
          <a:p>
            <a:pPr marL="0" indent="0">
              <a:buNone/>
            </a:pPr>
            <a:r>
              <a:rPr lang="en-US" sz="2200" dirty="0"/>
              <a:t>1) Third party handling </a:t>
            </a:r>
            <a:r>
              <a:rPr lang="en-US" sz="2200" dirty="0" smtClean="0"/>
              <a:t>data</a:t>
            </a:r>
          </a:p>
          <a:p>
            <a:pPr marL="0" indent="0">
              <a:buNone/>
            </a:pPr>
            <a:r>
              <a:rPr lang="en-US" sz="2200" dirty="0" smtClean="0"/>
              <a:t>2</a:t>
            </a:r>
            <a:r>
              <a:rPr lang="en-US" sz="2200" dirty="0"/>
              <a:t>) cyber </a:t>
            </a:r>
            <a:r>
              <a:rPr lang="en-US" sz="2200" dirty="0" smtClean="0"/>
              <a:t>attacks</a:t>
            </a:r>
          </a:p>
          <a:p>
            <a:pPr marL="0" indent="0">
              <a:buNone/>
            </a:pPr>
            <a:r>
              <a:rPr lang="en-US" sz="2200" dirty="0" smtClean="0"/>
              <a:t>3</a:t>
            </a:r>
            <a:r>
              <a:rPr lang="en-US" sz="2200" dirty="0"/>
              <a:t>) Insiders </a:t>
            </a:r>
            <a:r>
              <a:rPr lang="en-US" sz="2200" dirty="0" smtClean="0"/>
              <a:t>threat</a:t>
            </a:r>
          </a:p>
          <a:p>
            <a:pPr marL="0" indent="0">
              <a:buNone/>
            </a:pPr>
            <a:r>
              <a:rPr lang="en-US" sz="2200" dirty="0" smtClean="0"/>
              <a:t>4)</a:t>
            </a:r>
            <a:r>
              <a:rPr lang="en-US" sz="2200" dirty="0" err="1" smtClean="0"/>
              <a:t>Govt</a:t>
            </a:r>
            <a:r>
              <a:rPr lang="en-US" sz="2200" dirty="0" smtClean="0"/>
              <a:t> </a:t>
            </a:r>
            <a:r>
              <a:rPr lang="en-US" sz="2200" dirty="0" err="1" smtClean="0"/>
              <a:t>intnision</a:t>
            </a:r>
            <a:endParaRPr lang="en-US" sz="2200" dirty="0" smtClean="0"/>
          </a:p>
          <a:p>
            <a:pPr marL="0" indent="0">
              <a:buNone/>
            </a:pPr>
            <a:r>
              <a:rPr lang="en-US" sz="2200" dirty="0" smtClean="0"/>
              <a:t>5)Legal liability</a:t>
            </a:r>
          </a:p>
          <a:p>
            <a:pPr marL="0" indent="0">
              <a:buNone/>
            </a:pPr>
            <a:r>
              <a:rPr lang="en-US" sz="2200" dirty="0" smtClean="0"/>
              <a:t>6)Lack </a:t>
            </a:r>
            <a:r>
              <a:rPr lang="en-US" sz="2200" dirty="0"/>
              <a:t>of </a:t>
            </a:r>
            <a:r>
              <a:rPr lang="en-US" sz="2200" dirty="0" smtClean="0"/>
              <a:t>support</a:t>
            </a:r>
          </a:p>
          <a:p>
            <a:pPr marL="0" indent="0">
              <a:buNone/>
            </a:pPr>
            <a:r>
              <a:rPr lang="en-US" sz="2200" dirty="0" smtClean="0"/>
              <a:t>7</a:t>
            </a:r>
            <a:r>
              <a:rPr lang="en-US" sz="2200" dirty="0"/>
              <a:t>) Lack of standardization</a:t>
            </a:r>
          </a:p>
        </p:txBody>
      </p:sp>
    </p:spTree>
    <p:extLst>
      <p:ext uri="{BB962C8B-B14F-4D97-AF65-F5344CB8AC3E}">
        <p14:creationId xmlns:p14="http://schemas.microsoft.com/office/powerpoint/2010/main" val="24228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Treats</a:t>
            </a:r>
          </a:p>
        </p:txBody>
      </p:sp>
      <p:sp>
        <p:nvSpPr>
          <p:cNvPr id="3" name="Content Placeholder 2"/>
          <p:cNvSpPr>
            <a:spLocks noGrp="1"/>
          </p:cNvSpPr>
          <p:nvPr>
            <p:ph idx="1"/>
          </p:nvPr>
        </p:nvSpPr>
        <p:spPr/>
        <p:txBody>
          <a:bodyPr>
            <a:normAutofit/>
          </a:bodyPr>
          <a:lstStyle/>
          <a:p>
            <a:pPr marL="0" indent="0">
              <a:buNone/>
            </a:pPr>
            <a:r>
              <a:rPr lang="en-US" sz="2200" dirty="0"/>
              <a:t>1)</a:t>
            </a:r>
            <a:r>
              <a:rPr lang="en-US" sz="2200" dirty="0" err="1"/>
              <a:t>DOS:Denial</a:t>
            </a:r>
            <a:r>
              <a:rPr lang="en-US" sz="2200" dirty="0"/>
              <a:t> of </a:t>
            </a:r>
            <a:r>
              <a:rPr lang="en-US" sz="2200" dirty="0" smtClean="0"/>
              <a:t>service</a:t>
            </a:r>
          </a:p>
          <a:p>
            <a:pPr marL="0" indent="0">
              <a:buNone/>
            </a:pPr>
            <a:r>
              <a:rPr lang="en-US" sz="2200" dirty="0" smtClean="0"/>
              <a:t>2)</a:t>
            </a:r>
            <a:r>
              <a:rPr lang="en-US" sz="2200" dirty="0" err="1" smtClean="0"/>
              <a:t>MIM:Man</a:t>
            </a:r>
            <a:r>
              <a:rPr lang="en-US" sz="2200" dirty="0" smtClean="0"/>
              <a:t> </a:t>
            </a:r>
            <a:r>
              <a:rPr lang="en-US" sz="2200" dirty="0"/>
              <a:t>in the </a:t>
            </a:r>
            <a:r>
              <a:rPr lang="en-US" sz="2200" dirty="0" smtClean="0"/>
              <a:t>middle</a:t>
            </a:r>
          </a:p>
          <a:p>
            <a:pPr marL="0" indent="0">
              <a:buNone/>
            </a:pPr>
            <a:r>
              <a:rPr lang="en-US" sz="2200" dirty="0" smtClean="0"/>
              <a:t>3)NS: Network sniffing</a:t>
            </a:r>
          </a:p>
          <a:p>
            <a:pPr marL="0" indent="0">
              <a:buNone/>
            </a:pPr>
            <a:r>
              <a:rPr lang="en-US" sz="2200" dirty="0" smtClean="0"/>
              <a:t>4)</a:t>
            </a:r>
            <a:r>
              <a:rPr lang="en-US" sz="2200" dirty="0" err="1" smtClean="0"/>
              <a:t>PS:Port</a:t>
            </a:r>
            <a:r>
              <a:rPr lang="en-US" sz="2200" dirty="0" smtClean="0"/>
              <a:t> Scanning</a:t>
            </a:r>
          </a:p>
          <a:p>
            <a:pPr marL="0" indent="0">
              <a:buNone/>
            </a:pPr>
            <a:r>
              <a:rPr lang="en-US" sz="2200" dirty="0" smtClean="0"/>
              <a:t>5)SIA:SQL </a:t>
            </a:r>
            <a:r>
              <a:rPr lang="en-US" sz="2200" dirty="0"/>
              <a:t>injection </a:t>
            </a:r>
            <a:r>
              <a:rPr lang="en-US" sz="2200" dirty="0" smtClean="0"/>
              <a:t>attack</a:t>
            </a:r>
          </a:p>
          <a:p>
            <a:pPr marL="0" indent="0">
              <a:buNone/>
            </a:pPr>
            <a:r>
              <a:rPr lang="en-US" sz="2200" dirty="0" smtClean="0"/>
              <a:t>6)XSS</a:t>
            </a:r>
            <a:r>
              <a:rPr lang="en-US" sz="2200" dirty="0"/>
              <a:t>: Cross site scripting attack</a:t>
            </a:r>
          </a:p>
        </p:txBody>
      </p:sp>
    </p:spTree>
    <p:extLst>
      <p:ext uri="{BB962C8B-B14F-4D97-AF65-F5344CB8AC3E}">
        <p14:creationId xmlns:p14="http://schemas.microsoft.com/office/powerpoint/2010/main" val="164422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7158" y="2160591"/>
            <a:ext cx="8594429" cy="1801810"/>
          </a:xfrm>
        </p:spPr>
        <p:txBody>
          <a:bodyPr>
            <a:normAutofit/>
          </a:bodyPr>
          <a:lstStyle/>
          <a:p>
            <a:pPr marL="0" indent="0">
              <a:buNone/>
            </a:pPr>
            <a:r>
              <a:rPr lang="en-US" sz="9600" dirty="0" smtClean="0"/>
              <a:t>  THANK YOU</a:t>
            </a:r>
            <a:endParaRPr lang="en-US" sz="9600" dirty="0"/>
          </a:p>
        </p:txBody>
      </p:sp>
    </p:spTree>
    <p:extLst>
      <p:ext uri="{BB962C8B-B14F-4D97-AF65-F5344CB8AC3E}">
        <p14:creationId xmlns:p14="http://schemas.microsoft.com/office/powerpoint/2010/main" val="10562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DATABASE MANAGEMENT SYSTEMS</a:t>
            </a:r>
            <a:endParaRPr lang="en-US" dirty="0"/>
          </a:p>
        </p:txBody>
      </p:sp>
      <p:sp>
        <p:nvSpPr>
          <p:cNvPr id="3" name="Content Placeholder 2"/>
          <p:cNvSpPr>
            <a:spLocks noGrp="1"/>
          </p:cNvSpPr>
          <p:nvPr>
            <p:ph idx="1"/>
          </p:nvPr>
        </p:nvSpPr>
        <p:spPr>
          <a:xfrm>
            <a:off x="1218883" y="1600200"/>
            <a:ext cx="9751060" cy="4470400"/>
          </a:xfrm>
        </p:spPr>
        <p:txBody>
          <a:bodyPr/>
          <a:lstStyle/>
          <a:p>
            <a:r>
              <a:rPr lang="en-US" dirty="0"/>
              <a:t>Accompanying the database is a database management system (DBMS), which is a suite of programs for constructing and maintaining the database and for offering ad hoc query facilities to multiple users and applications. A query language provides a uniform interface to the database for users and applications.</a:t>
            </a:r>
          </a:p>
          <a:p>
            <a:r>
              <a:rPr lang="en-US" b="1" dirty="0"/>
              <a:t>DDL: </a:t>
            </a:r>
            <a:r>
              <a:rPr lang="en-US" dirty="0"/>
              <a:t>Database designers and administrators make use of a data definition language (DDL) to define the database logical structure and procedural properties, which are represented by a set of database description tables.</a:t>
            </a:r>
          </a:p>
          <a:p>
            <a:r>
              <a:rPr lang="en-US" b="1" dirty="0"/>
              <a:t>DML: </a:t>
            </a:r>
            <a:r>
              <a:rPr lang="en-US" dirty="0"/>
              <a:t>A data manipulation language (DML) provides a powerful set of tools for application developers. </a:t>
            </a:r>
          </a:p>
          <a:p>
            <a:endParaRPr lang="en-US" dirty="0"/>
          </a:p>
        </p:txBody>
      </p:sp>
    </p:spTree>
    <p:extLst>
      <p:ext uri="{BB962C8B-B14F-4D97-AF65-F5344CB8AC3E}">
        <p14:creationId xmlns:p14="http://schemas.microsoft.com/office/powerpoint/2010/main" val="377091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533400"/>
            <a:ext cx="9751060" cy="533400"/>
          </a:xfrm>
        </p:spPr>
        <p:txBody>
          <a:bodyPr>
            <a:normAutofit fontScale="90000"/>
          </a:bodyPr>
          <a:lstStyle/>
          <a:p>
            <a:r>
              <a:rPr lang="en-US" b="1" dirty="0">
                <a:solidFill>
                  <a:srgbClr val="0070C0"/>
                </a:solidFill>
              </a:rPr>
              <a:t>RELATIONAL DATABASES</a:t>
            </a:r>
            <a:endParaRPr lang="en-US" dirty="0"/>
          </a:p>
        </p:txBody>
      </p:sp>
      <p:sp>
        <p:nvSpPr>
          <p:cNvPr id="3" name="Content Placeholder 2"/>
          <p:cNvSpPr>
            <a:spLocks noGrp="1"/>
          </p:cNvSpPr>
          <p:nvPr>
            <p:ph idx="1"/>
          </p:nvPr>
        </p:nvSpPr>
        <p:spPr>
          <a:xfrm>
            <a:off x="1218883" y="1219200"/>
            <a:ext cx="9751060" cy="4851400"/>
          </a:xfrm>
        </p:spPr>
        <p:txBody>
          <a:bodyPr>
            <a:normAutofit/>
          </a:bodyPr>
          <a:lstStyle/>
          <a:p>
            <a:pPr marL="0" indent="0">
              <a:buNone/>
            </a:pPr>
            <a:r>
              <a:rPr lang="en-US" dirty="0"/>
              <a:t>The basic building block of a relational database is a table of data, consisting of rows and columns</a:t>
            </a:r>
          </a:p>
          <a:p>
            <a:pPr marL="0" indent="0">
              <a:buNone/>
            </a:pPr>
            <a:r>
              <a:rPr lang="en-US" dirty="0"/>
              <a:t>Elements of a Relational Database System :</a:t>
            </a:r>
          </a:p>
          <a:p>
            <a:pPr marL="0" indent="0">
              <a:buNone/>
            </a:pPr>
            <a:r>
              <a:rPr lang="en-US" sz="3200" dirty="0"/>
              <a:t>1.</a:t>
            </a:r>
            <a:r>
              <a:rPr lang="en-US" dirty="0"/>
              <a:t>In relational database parlance, the basic building block is a relation,</a:t>
            </a:r>
          </a:p>
          <a:p>
            <a:pPr marL="0" indent="0">
              <a:buNone/>
            </a:pPr>
            <a:r>
              <a:rPr lang="en-US" dirty="0"/>
              <a:t>2. Tuples</a:t>
            </a:r>
          </a:p>
          <a:p>
            <a:pPr marL="0" indent="0">
              <a:buNone/>
            </a:pPr>
            <a:r>
              <a:rPr lang="en-US" dirty="0"/>
              <a:t>3. Attributes</a:t>
            </a:r>
          </a:p>
          <a:p>
            <a:pPr marL="0" indent="0">
              <a:buNone/>
            </a:pPr>
            <a:endParaRPr lang="en-US" dirty="0" smtClean="0"/>
          </a:p>
          <a:p>
            <a:pPr marL="0" indent="0">
              <a:buNone/>
            </a:pPr>
            <a:r>
              <a:rPr lang="en-US" dirty="0" smtClean="0"/>
              <a:t>                                         </a:t>
            </a:r>
            <a:endParaRPr lang="en-US" dirty="0"/>
          </a:p>
          <a:p>
            <a:pPr marL="0" indent="0">
              <a:buNone/>
            </a:pPr>
            <a:r>
              <a:rPr lang="en-US" dirty="0"/>
              <a:t>                      </a:t>
            </a:r>
          </a:p>
          <a:p>
            <a:pPr marL="0" indent="0">
              <a:buNone/>
            </a:pPr>
            <a:r>
              <a:rPr lang="en-US" dirty="0"/>
              <a:t>                         Basic Terminology for Relational Databases  </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7579925"/>
              </p:ext>
            </p:extLst>
          </p:nvPr>
        </p:nvGraphicFramePr>
        <p:xfrm>
          <a:off x="1979612" y="4038600"/>
          <a:ext cx="8125884" cy="1483360"/>
        </p:xfrm>
        <a:graphic>
          <a:graphicData uri="http://schemas.openxmlformats.org/drawingml/2006/table">
            <a:tbl>
              <a:tblPr firstRow="1" bandRow="1">
                <a:tableStyleId>{5C22544A-7EE6-4342-B048-85BDC9FD1C3A}</a:tableStyleId>
              </a:tblPr>
              <a:tblGrid>
                <a:gridCol w="2708628"/>
                <a:gridCol w="2708628"/>
                <a:gridCol w="2708628"/>
              </a:tblGrid>
              <a:tr h="370840">
                <a:tc>
                  <a:txBody>
                    <a:bodyPr/>
                    <a:lstStyle/>
                    <a:p>
                      <a:pPr algn="ctr"/>
                      <a:r>
                        <a:rPr lang="en-US" dirty="0" smtClean="0"/>
                        <a:t>Formal Name</a:t>
                      </a:r>
                      <a:endParaRPr lang="en-US" dirty="0"/>
                    </a:p>
                  </a:txBody>
                  <a:tcPr/>
                </a:tc>
                <a:tc>
                  <a:txBody>
                    <a:bodyPr/>
                    <a:lstStyle/>
                    <a:p>
                      <a:pPr algn="ctr"/>
                      <a:r>
                        <a:rPr lang="en-US" dirty="0" smtClean="0"/>
                        <a:t>Common Name</a:t>
                      </a:r>
                      <a:endParaRPr lang="en-US" dirty="0"/>
                    </a:p>
                  </a:txBody>
                  <a:tcPr/>
                </a:tc>
                <a:tc>
                  <a:txBody>
                    <a:bodyPr/>
                    <a:lstStyle/>
                    <a:p>
                      <a:pPr algn="ctr"/>
                      <a:r>
                        <a:rPr lang="en-US" dirty="0" smtClean="0"/>
                        <a:t>Also Known As</a:t>
                      </a:r>
                      <a:endParaRPr lang="en-US" dirty="0"/>
                    </a:p>
                  </a:txBody>
                  <a:tcPr/>
                </a:tc>
              </a:tr>
              <a:tr h="370840">
                <a:tc>
                  <a:txBody>
                    <a:bodyPr/>
                    <a:lstStyle/>
                    <a:p>
                      <a:pPr algn="ctr"/>
                      <a:r>
                        <a:rPr lang="en-US" dirty="0" smtClean="0"/>
                        <a:t>Relation</a:t>
                      </a:r>
                      <a:endParaRPr lang="en-US" dirty="0"/>
                    </a:p>
                  </a:txBody>
                  <a:tcPr/>
                </a:tc>
                <a:tc>
                  <a:txBody>
                    <a:bodyPr/>
                    <a:lstStyle/>
                    <a:p>
                      <a:pPr algn="ctr"/>
                      <a:r>
                        <a:rPr lang="en-US" dirty="0" smtClean="0"/>
                        <a:t> Table </a:t>
                      </a:r>
                      <a:endParaRPr lang="en-US" dirty="0"/>
                    </a:p>
                  </a:txBody>
                  <a:tcPr/>
                </a:tc>
                <a:tc>
                  <a:txBody>
                    <a:bodyPr/>
                    <a:lstStyle/>
                    <a:p>
                      <a:pPr algn="ctr"/>
                      <a:r>
                        <a:rPr lang="en-US" dirty="0" smtClean="0"/>
                        <a:t>File</a:t>
                      </a:r>
                      <a:endParaRPr lang="en-US" dirty="0"/>
                    </a:p>
                  </a:txBody>
                  <a:tcPr/>
                </a:tc>
              </a:tr>
              <a:tr h="370840">
                <a:tc>
                  <a:txBody>
                    <a:bodyPr/>
                    <a:lstStyle/>
                    <a:p>
                      <a:pPr algn="ctr"/>
                      <a:r>
                        <a:rPr lang="en-US" dirty="0" smtClean="0"/>
                        <a:t>Tuple</a:t>
                      </a:r>
                      <a:endParaRPr lang="en-US" dirty="0"/>
                    </a:p>
                  </a:txBody>
                  <a:tcPr/>
                </a:tc>
                <a:tc>
                  <a:txBody>
                    <a:bodyPr/>
                    <a:lstStyle/>
                    <a:p>
                      <a:pPr algn="ctr"/>
                      <a:r>
                        <a:rPr lang="en-US" dirty="0" smtClean="0"/>
                        <a:t> Row </a:t>
                      </a:r>
                      <a:endParaRPr lang="en-US" dirty="0"/>
                    </a:p>
                  </a:txBody>
                  <a:tcPr/>
                </a:tc>
                <a:tc>
                  <a:txBody>
                    <a:bodyPr/>
                    <a:lstStyle/>
                    <a:p>
                      <a:pPr algn="ctr"/>
                      <a:r>
                        <a:rPr lang="en-US" dirty="0" smtClean="0"/>
                        <a:t>Record</a:t>
                      </a:r>
                      <a:endParaRPr lang="en-US" dirty="0"/>
                    </a:p>
                  </a:txBody>
                  <a:tcPr/>
                </a:tc>
              </a:tr>
              <a:tr h="370840">
                <a:tc>
                  <a:txBody>
                    <a:bodyPr/>
                    <a:lstStyle/>
                    <a:p>
                      <a:pPr algn="ctr"/>
                      <a:r>
                        <a:rPr lang="en-US" dirty="0" smtClean="0"/>
                        <a:t>Attribute</a:t>
                      </a:r>
                      <a:endParaRPr lang="en-US" dirty="0"/>
                    </a:p>
                  </a:txBody>
                  <a:tcPr/>
                </a:tc>
                <a:tc>
                  <a:txBody>
                    <a:bodyPr/>
                    <a:lstStyle/>
                    <a:p>
                      <a:pPr algn="ctr"/>
                      <a:r>
                        <a:rPr lang="en-US" dirty="0" smtClean="0"/>
                        <a:t>Column</a:t>
                      </a:r>
                      <a:endParaRPr lang="en-US" dirty="0"/>
                    </a:p>
                  </a:txBody>
                  <a:tcPr/>
                </a:tc>
                <a:tc>
                  <a:txBody>
                    <a:bodyPr/>
                    <a:lstStyle/>
                    <a:p>
                      <a:pPr algn="ctr"/>
                      <a:r>
                        <a:rPr lang="en-US" dirty="0" smtClean="0"/>
                        <a:t>Field</a:t>
                      </a:r>
                      <a:endParaRPr lang="en-US" dirty="0"/>
                    </a:p>
                  </a:txBody>
                  <a:tcPr/>
                </a:tc>
              </a:tr>
            </a:tbl>
          </a:graphicData>
        </a:graphic>
      </p:graphicFrame>
    </p:spTree>
    <p:extLst>
      <p:ext uri="{BB962C8B-B14F-4D97-AF65-F5344CB8AC3E}">
        <p14:creationId xmlns:p14="http://schemas.microsoft.com/office/powerpoint/2010/main" val="48525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212" y="457200"/>
            <a:ext cx="7384952" cy="5461000"/>
          </a:xfrm>
          <a:prstGeom prst="rect">
            <a:avLst/>
          </a:prstGeom>
        </p:spPr>
      </p:pic>
    </p:spTree>
    <p:extLst>
      <p:ext uri="{BB962C8B-B14F-4D97-AF65-F5344CB8AC3E}">
        <p14:creationId xmlns:p14="http://schemas.microsoft.com/office/powerpoint/2010/main" val="35071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4873beb7-5857-4685-be1f-d57550cc96cc"/>
    <ds:schemaRef ds:uri="http://www.w3.org/XML/1998/namespace"/>
    <ds:schemaRef ds:uri="http://purl.org/dc/elements/1.1/"/>
    <ds:schemaRef ds:uri="http://purl.org/dc/dcmitype/"/>
    <ds:schemaRef ds:uri="http://schemas.microsoft.com/office/2006/metadata/properties"/>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531</TotalTime>
  <Words>2227</Words>
  <Application>Microsoft Office PowerPoint</Application>
  <PresentationFormat>Custom</PresentationFormat>
  <Paragraphs>232</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Constantia</vt:lpstr>
      <vt:lpstr>メイリオ</vt:lpstr>
      <vt:lpstr>Times New Roman</vt:lpstr>
      <vt:lpstr>Trebuchet MS</vt:lpstr>
      <vt:lpstr>Wingdings</vt:lpstr>
      <vt:lpstr>Wingdings 3</vt:lpstr>
      <vt:lpstr>Facet</vt:lpstr>
      <vt:lpstr>Presentation  on DATABASE  AND CLOUD SECURITY  </vt:lpstr>
      <vt:lpstr>Presented to Falguni Roy  Assistant Professor  IIT,NSTU</vt:lpstr>
      <vt:lpstr>Chapter Content</vt:lpstr>
      <vt:lpstr>The Need For Database Security </vt:lpstr>
      <vt:lpstr>What is database security?</vt:lpstr>
      <vt:lpstr>If there is no security to database what happens??</vt:lpstr>
      <vt:lpstr>DATABASE MANAGEMENT SYSTEMS</vt:lpstr>
      <vt:lpstr>RELATIONAL DATABASES</vt:lpstr>
      <vt:lpstr>PowerPoint Presentation</vt:lpstr>
      <vt:lpstr>Structured Query Language (SQL) </vt:lpstr>
      <vt:lpstr>The basic command for retrieving information is the SELECT statement. </vt:lpstr>
      <vt:lpstr>SQL INJECTION ATTACK</vt:lpstr>
      <vt:lpstr>PowerPoint Presentation</vt:lpstr>
      <vt:lpstr>PowerPoint Presentation</vt:lpstr>
      <vt:lpstr>The Injection Technique </vt:lpstr>
      <vt:lpstr>SQLi Attack Avenues and Types</vt:lpstr>
      <vt:lpstr>PowerPoint Presentation</vt:lpstr>
      <vt:lpstr>PowerPoint Presentation</vt:lpstr>
      <vt:lpstr>PowerPoint Presentation</vt:lpstr>
      <vt:lpstr>SQLi Countermeasures :</vt:lpstr>
      <vt:lpstr>A variety of detection methods have been developed, including the following: </vt:lpstr>
      <vt:lpstr>PowerPoint Presentation</vt:lpstr>
      <vt:lpstr>PowerPoint Presentation</vt:lpstr>
      <vt:lpstr>SQL-Based Access Definition </vt:lpstr>
      <vt:lpstr>PowerPoint Presentation</vt:lpstr>
      <vt:lpstr>PowerPoint Presentation</vt:lpstr>
      <vt:lpstr>PowerPoint Presentation</vt:lpstr>
      <vt:lpstr> INFERENCE</vt:lpstr>
      <vt:lpstr>PowerPoint Presentation</vt:lpstr>
      <vt:lpstr>PowerPoint Presentation</vt:lpstr>
      <vt:lpstr>DATABASE ENCRYPTION</vt:lpstr>
      <vt:lpstr>PowerPoint Presentation</vt:lpstr>
      <vt:lpstr>Transparent/External</vt:lpstr>
      <vt:lpstr>PowerPoint Presentation</vt:lpstr>
      <vt:lpstr>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concern</vt:lpstr>
      <vt:lpstr>Treats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DATABASE  AND CLOUD SECURITY</dc:title>
  <dc:creator>raju biswas</dc:creator>
  <cp:lastModifiedBy>raju biswas</cp:lastModifiedBy>
  <cp:revision>35</cp:revision>
  <dcterms:created xsi:type="dcterms:W3CDTF">2021-04-25T15:13:17Z</dcterms:created>
  <dcterms:modified xsi:type="dcterms:W3CDTF">2021-04-27T04:51:42Z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